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63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D8F0"/>
    <a:srgbClr val="9C42E2"/>
    <a:srgbClr val="FC76B8"/>
    <a:srgbClr val="FC7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8"/>
    <p:restoredTop sz="81097"/>
  </p:normalViewPr>
  <p:slideViewPr>
    <p:cSldViewPr snapToGrid="0">
      <p:cViewPr varScale="1">
        <p:scale>
          <a:sx n="84" d="100"/>
          <a:sy n="84" d="100"/>
        </p:scale>
        <p:origin x="200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7" d="100"/>
        <a:sy n="7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7C487-3552-8343-A925-BF71EC7BD45F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4D17C-6940-4A48-A696-17DB5D9638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397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EF8AD-5D40-DB41-92B4-49561E1A14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3448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CURRICULUM-MAPPING</a:t>
            </a:r>
          </a:p>
          <a:p>
            <a:endParaRPr lang="en-GB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STEM: motion, satellites, GPS, electromagnetic waves, magnetic compass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Careers: Career with army for travel, escape unhappy home, always learning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6D729-CA87-674F-B0DB-645D59C40FB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151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CURRICULUM-MAPPING</a:t>
            </a:r>
          </a:p>
          <a:p>
            <a:endParaRPr lang="en-GB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STEM: disease, infection, viruses, bacteria, genome, inheritance, microbiology techniques, health and safety - biohazards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Careers: Motivated by initial failure, break during 6th form, high grades, Cambridge University (first from school), PhD.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6D729-CA87-674F-B0DB-645D59C40FB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6651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CURRICULUM-MAPPING</a:t>
            </a:r>
          </a:p>
          <a:p>
            <a:endParaRPr lang="en-GB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STEM: designing and building circuits, series, parallel, current, voltage, resistance, soldering, static, optical fibres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Careers: Apprenticeship, overcame failure at school, confidence boost, so many options within 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6D729-CA87-674F-B0DB-645D59C40FB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1482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EF8AD-5D40-DB41-92B4-49561E1A14B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46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CURRICULUM-MAPPING</a:t>
            </a:r>
          </a:p>
          <a:p>
            <a:endParaRPr lang="en-GB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STEM: parts of the body, cells, tissue, microscopes, ethics, animal testing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Careers: A levels, degree, diversity, creativity, academic ambition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6D729-CA87-674F-B0DB-645D59C40FB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493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CURRICULUM-MAPPING</a:t>
            </a:r>
          </a:p>
          <a:p>
            <a:endParaRPr lang="en-GB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STEM: computer coding, designing apps, display technology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Careers: Degree apprenticeship, problem-solving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6D729-CA87-674F-B0DB-645D59C40FB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3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CURRICULUM-MAPPING</a:t>
            </a:r>
          </a:p>
          <a:p>
            <a:endParaRPr lang="en-GB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STEM: virtual reality, coding, interface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Careers: Apprenticeship, international, SEND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6D729-CA87-674F-B0DB-645D59C40FB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76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CURRICULUM-MAPPING</a:t>
            </a:r>
          </a:p>
          <a:p>
            <a:endParaRPr lang="en-GB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STEM: computer-aided design, engineering, sustainable travel, materials, composites, forces, motion, speed, friction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Careers: Apprentice, civil engineering, good salary, work experience, creativity, practical learner, gender diversity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6D729-CA87-674F-B0DB-645D59C40FB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763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CURRICULUM-MAPPING</a:t>
            </a:r>
          </a:p>
          <a:p>
            <a:endParaRPr lang="en-GB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STEM: rocks, water, forces, climate, assessing risk, sonar, density, pressure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Careers: Degree sponsored by employer, SEND, international travel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6D729-CA87-674F-B0DB-645D59C40FB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829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CURRICULUM-MAPPING</a:t>
            </a:r>
          </a:p>
          <a:p>
            <a:endParaRPr lang="en-GB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STEM: satellites, colour, light, optical fibres, control processes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Careers: Degree apprenticeship sponsored by BBC; a variety of placements, not A/A*, learning from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6D729-CA87-674F-B0DB-645D59C40FB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666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CURRICULUM-MAPPING</a:t>
            </a:r>
          </a:p>
          <a:p>
            <a:endParaRPr lang="en-GB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STEM: energy conservation, light, sound, gravity, forces, motion, friction, design, health and safety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Careers: Degree in civil engineering, passion, creativity, business owner, teamwork, gender diversity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6D729-CA87-674F-B0DB-645D59C40FB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6678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CURRICULUM-MAPPING</a:t>
            </a:r>
          </a:p>
          <a:p>
            <a:endParaRPr lang="en-GB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STEM: power in circuits, series and parallel, light, sound, control, electronic systems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Roboto Condensed" panose="02000000000000000000" pitchFamily="2" charset="0"/>
                <a:ea typeface="Roboto Condensed" panose="02000000000000000000" pitchFamily="2" charset="0"/>
              </a:rPr>
              <a:t>Careers: Excluded from school but found passion, apprenticeship with BBC, several different roles, diversity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6D729-CA87-674F-B0DB-645D59C40FB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701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hyperlink" Target="https://peoplelikeus.io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Relationship Id="rId9" Type="http://schemas.openxmlformats.org/officeDocument/2006/relationships/image" Target="../media/image7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074F3-575D-2C4C-0C84-4B1C1E586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7AC90-61B1-D9A0-2AF7-4F734F41A6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7F54B-9AD4-4886-9687-0FB892F7D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9A6D-ABDF-794E-AB2A-8A15AE954C15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1A452-9833-0EA8-7E5F-EBBBE9AEF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308E7-02F2-6E3F-BC58-0D5BD46E2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CBCA-D4CB-BF47-8FD9-E6D3D36A2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37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90EAC-A175-4473-259C-18F0FFBC5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02A314-3C41-90BF-FD5A-3D6CB45D22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EF9D9-C3C0-C251-6884-4A7B58180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9A6D-ABDF-794E-AB2A-8A15AE954C15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1BD7-ADD1-5877-C69F-5EAC8E6EB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81ABEF-ED7E-8380-A551-68C9AFCCB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CBCA-D4CB-BF47-8FD9-E6D3D36A2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167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332B32-CCE7-0A13-7BBA-7AFC03CC3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81EB8-57F9-7BE9-C427-7D1B78D07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26F957-3CDE-8B2F-D704-C74649EC5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9A6D-ABDF-794E-AB2A-8A15AE954C15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77FAE8-38C8-EA38-770D-078618E22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44BEF-C16D-E413-A72D-1B7D67DF0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CBCA-D4CB-BF47-8FD9-E6D3D36A2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626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B4682-C9E6-08E1-E09D-072796F0E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F3141-B005-D92E-B74E-CBA3D66FC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D2832-AD7E-99F7-E690-708B90CE0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9A6D-ABDF-794E-AB2A-8A15AE954C15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7DADB-75D5-676F-086F-80772107E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32D62-C56C-63BB-385D-8D4DE13F5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CBCA-D4CB-BF47-8FD9-E6D3D36A2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49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6E706-7870-B9DF-0983-FDED1D3C8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CA7679-6AFD-6F8A-AC91-D46BC2CEB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85EB3-D0EE-5936-3E8B-463F3D401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9A6D-ABDF-794E-AB2A-8A15AE954C15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1C90C-6682-5DEA-DF6C-C6492F9E8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6FDD6-7AA9-48EE-A32D-19F84550A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CBCA-D4CB-BF47-8FD9-E6D3D36A2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90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C28CD-067C-C617-60F3-8F3853739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40D40-BDC1-FF06-DD75-BBF5C2F057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B621EA-58AD-2074-42CA-528A52BAE1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00584-3FEF-07F1-9047-172823448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9A6D-ABDF-794E-AB2A-8A15AE954C15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00E68F-DBB5-C6B1-B260-6E73F4F37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E96FB7-E965-1074-ABB2-AAE47D846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CBCA-D4CB-BF47-8FD9-E6D3D36A2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152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D493-2100-645F-3E7B-353396EA8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99C46B-6F53-5837-AB97-35AA71A89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81618B-F0DD-2D66-FDC1-F098C50C64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B87376-3DE4-930F-0790-220AFB7FF6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074B34-9123-F1C9-4B5D-66C0457AEA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B65281-3764-74B2-04EC-4DE053E29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9A6D-ABDF-794E-AB2A-8A15AE954C15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253A8B-6BD1-40DB-6B6E-F5FBD76D3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BF7DE7-790D-94E8-35B8-5132372F2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CBCA-D4CB-BF47-8FD9-E6D3D36A2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283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E62DA-1F6F-3240-0342-599F383AA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355964-C165-9B06-7DD2-719435BBD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9A6D-ABDF-794E-AB2A-8A15AE954C15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33A46B-C4DC-5B25-493A-EDB8C847E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524AD7-5DDE-2ED8-65EA-4C9CED5DD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CBCA-D4CB-BF47-8FD9-E6D3D36A2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072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7E72DA-2C33-CBC7-FB60-EABB491F5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9A6D-ABDF-794E-AB2A-8A15AE954C15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EABCAB-5D31-EB39-9068-DD3CBD9A7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D66952-39E2-4C1D-A65A-3CF6F67E4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CBCA-D4CB-BF47-8FD9-E6D3D36A21EB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 descr="Logo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8DA0029E-2F98-CE06-13A2-968AE1CED63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0236" y="270153"/>
            <a:ext cx="1533381" cy="1170128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D2DFFD-4C05-CF4B-7F82-E102335AEBC1}"/>
              </a:ext>
            </a:extLst>
          </p:cNvPr>
          <p:cNvSpPr>
            <a:spLocks noGrp="1"/>
          </p:cNvSpPr>
          <p:nvPr>
            <p:ph idx="4294967295" hasCustomPrompt="1"/>
          </p:nvPr>
        </p:nvSpPr>
        <p:spPr>
          <a:xfrm>
            <a:off x="2860474" y="460860"/>
            <a:ext cx="8050213" cy="1357312"/>
          </a:xfrm>
        </p:spPr>
        <p:txBody>
          <a:bodyPr lIns="0">
            <a:normAutofit fontScale="40000" lnSpcReduction="20000"/>
          </a:bodyPr>
          <a:lstStyle/>
          <a:p>
            <a:pPr marL="0" indent="0">
              <a:buNone/>
            </a:pPr>
            <a:r>
              <a:rPr lang="en-GB" sz="11100" b="1" dirty="0">
                <a:solidFill>
                  <a:srgbClr val="0F0F0F"/>
                </a:solidFill>
                <a:latin typeface="Roboto" panose="02000000000000000000" pitchFamily="2" charset="0"/>
              </a:rPr>
              <a:t>Cleo, </a:t>
            </a:r>
            <a:r>
              <a:rPr lang="en-GB" sz="11100" dirty="0">
                <a:latin typeface="Roboto" panose="02000000000000000000" pitchFamily="2" charset="0"/>
              </a:rPr>
              <a:t>Tissue Culture Scientist</a:t>
            </a:r>
          </a:p>
          <a:p>
            <a:pPr marL="0" indent="0">
              <a:buNone/>
            </a:pPr>
            <a:r>
              <a:rPr lang="en-GB" sz="4000" dirty="0">
                <a:solidFill>
                  <a:srgbClr val="0F0F0F"/>
                </a:solidFill>
                <a:latin typeface="Roboto" panose="02000000000000000000" pitchFamily="2" charset="0"/>
              </a:rPr>
              <a:t>Creating artificial skin to test cosmetics &amp; medicines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57D802A-99DC-78F2-7225-F7ED7E5BB22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21338" y="5527567"/>
            <a:ext cx="2343739" cy="108122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3DEAA5A-7A2E-D468-617E-3A2D79DD0A8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823450" y="1586403"/>
            <a:ext cx="2009463" cy="133094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29D7D4D-3D95-520A-7BD0-3189868E04C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823858" y="3442960"/>
            <a:ext cx="2036576" cy="134890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F22A6A6-301F-CE7F-1C3A-0FCF86808AC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00236" y="2137630"/>
            <a:ext cx="2009463" cy="133094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D88D015-9A9C-295E-27C9-DD51F2974FCC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74836" y="4246990"/>
            <a:ext cx="2009463" cy="133094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53799C4-C594-2C6C-83C9-82843EA3FAE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455419" y="5527567"/>
            <a:ext cx="2343742" cy="108122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84A2AD4-2533-3AD9-A0B7-24B33F0E6E8C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9801537" y="5515088"/>
            <a:ext cx="2009463" cy="1106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96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05E32-A0A1-A651-3851-7040D1392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C3C6B-90C2-87F4-16B0-BA8AE5450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C82904-365D-8102-8097-E4889292C4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FA04D0-38E1-5369-9BB8-322B5AF96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9A6D-ABDF-794E-AB2A-8A15AE954C15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F0F40-9580-1228-B015-66B0C3036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56735-B30A-B60B-E7CD-87645AC35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CBCA-D4CB-BF47-8FD9-E6D3D36A2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245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FF021-0FEA-7810-C6EB-AE859A659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304221-29BE-D0D5-5C90-96FBD850A9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07CE84-ADC4-CF55-C1B2-28B546A716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6F7521-3A2E-9A1B-84C8-C7A3BD40B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29A6D-ABDF-794E-AB2A-8A15AE954C15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A37134-4CE6-45F7-BDB7-1BC5BFD02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CF434D-53FA-9D81-0CFC-89B6C6C9E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CCBCA-D4CB-BF47-8FD9-E6D3D36A2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25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E7820D-17C8-BD5C-31D2-5AABB7280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0C39FB-26A5-B3C4-5078-6BB5AC787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7E5D9-BEB7-1755-DD85-041BCB6B69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29A6D-ABDF-794E-AB2A-8A15AE954C15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82760-AE24-575E-DE2A-E7CCAEE724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BE455-9014-1496-648A-7962FA5A84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CCBCA-D4CB-BF47-8FD9-E6D3D36A2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843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1.png"/><Relationship Id="rId7" Type="http://schemas.openxmlformats.org/officeDocument/2006/relationships/image" Target="../media/image11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hF2vY8i_8P8?feature=oembed" TargetMode="External"/><Relationship Id="rId5" Type="http://schemas.openxmlformats.org/officeDocument/2006/relationships/image" Target="../media/image21.jpeg"/><Relationship Id="rId4" Type="http://schemas.openxmlformats.org/officeDocument/2006/relationships/hyperlink" Target="https://peoplelikeus.io/meet-the-people/jonathan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c5L3LK4_3OA?feature=oembed" TargetMode="External"/><Relationship Id="rId5" Type="http://schemas.openxmlformats.org/officeDocument/2006/relationships/image" Target="../media/image22.jpeg"/><Relationship Id="rId4" Type="http://schemas.openxmlformats.org/officeDocument/2006/relationships/hyperlink" Target="https://peoplelikeus.io/meet-the-people/cate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pXqsNomGpqs?feature=oembed" TargetMode="External"/><Relationship Id="rId5" Type="http://schemas.openxmlformats.org/officeDocument/2006/relationships/image" Target="../media/image23.jpeg"/><Relationship Id="rId4" Type="http://schemas.openxmlformats.org/officeDocument/2006/relationships/hyperlink" Target="https://peoplelikeus.io/meet-the-people/tom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hyperlink" Target="https://bit.ly/PLU_feedback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1.png"/><Relationship Id="rId4" Type="http://schemas.openxmlformats.org/officeDocument/2006/relationships/image" Target="../media/image24.png"/><Relationship Id="rId9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3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LfjHz9HNe5k?feature=oembed" TargetMode="External"/><Relationship Id="rId6" Type="http://schemas.openxmlformats.org/officeDocument/2006/relationships/image" Target="../media/image1.png"/><Relationship Id="rId5" Type="http://schemas.openxmlformats.org/officeDocument/2006/relationships/hyperlink" Target="https://peoplelikeus.io/" TargetMode="External"/><Relationship Id="rId4" Type="http://schemas.openxmlformats.org/officeDocument/2006/relationships/hyperlink" Target="https://peoplelikeus.io/meet-the-people/cle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cdvW2AyepKU?feature=oembed" TargetMode="External"/><Relationship Id="rId5" Type="http://schemas.openxmlformats.org/officeDocument/2006/relationships/image" Target="../media/image14.jpeg"/><Relationship Id="rId4" Type="http://schemas.openxmlformats.org/officeDocument/2006/relationships/hyperlink" Target="https://peoplelikeus.io/meet-the-people/reec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3v6OHkMzJNc?feature=oembed" TargetMode="External"/><Relationship Id="rId5" Type="http://schemas.openxmlformats.org/officeDocument/2006/relationships/image" Target="../media/image15.jpeg"/><Relationship Id="rId4" Type="http://schemas.openxmlformats.org/officeDocument/2006/relationships/hyperlink" Target="https://peoplelikeus.io/meet-the-people/jame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GpZ2tjT0PUQ?feature=oembed" TargetMode="External"/><Relationship Id="rId5" Type="http://schemas.openxmlformats.org/officeDocument/2006/relationships/image" Target="../media/image16.jpeg"/><Relationship Id="rId4" Type="http://schemas.openxmlformats.org/officeDocument/2006/relationships/hyperlink" Target="https://peoplelikeus.io/meet-the-people/indi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-i10b5Pima4?feature=oembed" TargetMode="External"/><Relationship Id="rId5" Type="http://schemas.openxmlformats.org/officeDocument/2006/relationships/image" Target="../media/image17.jpeg"/><Relationship Id="rId4" Type="http://schemas.openxmlformats.org/officeDocument/2006/relationships/hyperlink" Target="https://peoplelikeus.io/meet-the-people/stuart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o0xj1HdRBzI?feature=oembed" TargetMode="External"/><Relationship Id="rId5" Type="http://schemas.openxmlformats.org/officeDocument/2006/relationships/image" Target="../media/image18.jpeg"/><Relationship Id="rId4" Type="http://schemas.openxmlformats.org/officeDocument/2006/relationships/hyperlink" Target="https://peoplelikeus.io/meet-the-people/jahangir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7eV9d_MPh5s?feature=oembed" TargetMode="External"/><Relationship Id="rId5" Type="http://schemas.openxmlformats.org/officeDocument/2006/relationships/image" Target="../media/image19.jpeg"/><Relationship Id="rId4" Type="http://schemas.openxmlformats.org/officeDocument/2006/relationships/hyperlink" Target="https://peoplelikeus.io/meet-the-people/michell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7d2lTuhwLnk?feature=oembed" TargetMode="External"/><Relationship Id="rId5" Type="http://schemas.openxmlformats.org/officeDocument/2006/relationships/image" Target="../media/image20.jpeg"/><Relationship Id="rId4" Type="http://schemas.openxmlformats.org/officeDocument/2006/relationships/hyperlink" Target="https://peoplelikeus.io/meet-the-people/re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8ED7981F-4DDC-EC48-9995-2ED522A58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444" y="406485"/>
            <a:ext cx="2291607" cy="1748732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4FF7CA1-E987-F548-94FF-5D6B16F7FB12}"/>
              </a:ext>
            </a:extLst>
          </p:cNvPr>
          <p:cNvCxnSpPr/>
          <p:nvPr/>
        </p:nvCxnSpPr>
        <p:spPr>
          <a:xfrm>
            <a:off x="6096000" y="1301262"/>
            <a:ext cx="0" cy="4255477"/>
          </a:xfrm>
          <a:prstGeom prst="line">
            <a:avLst/>
          </a:prstGeom>
          <a:ln>
            <a:solidFill>
              <a:schemeClr val="accent1">
                <a:alpha val="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42D9A58-6FF6-CF65-B949-5C33163F2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3752" y="1491343"/>
            <a:ext cx="9144000" cy="4065392"/>
          </a:xfrm>
        </p:spPr>
        <p:txBody>
          <a:bodyPr>
            <a:noAutofit/>
          </a:bodyPr>
          <a:lstStyle/>
          <a:p>
            <a:pPr>
              <a:spcAft>
                <a:spcPts val="1000"/>
              </a:spcAft>
            </a:pPr>
            <a:r>
              <a:rPr lang="en-GB" sz="6200" b="1" dirty="0">
                <a:solidFill>
                  <a:srgbClr val="7030A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People Like Us:</a:t>
            </a:r>
            <a:br>
              <a:rPr lang="en-GB" sz="6200" b="1" dirty="0">
                <a:solidFill>
                  <a:srgbClr val="7030A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4800" dirty="0">
                <a:solidFill>
                  <a:srgbClr val="1AD8F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STEM careers slides</a:t>
            </a:r>
            <a:br>
              <a:rPr lang="en-GB" sz="6200" dirty="0"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br>
              <a:rPr lang="en-GB" sz="2200" dirty="0"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22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Find keywords in notes section under each slide, </a:t>
            </a:r>
            <a:br>
              <a:rPr lang="en-GB" sz="2200" dirty="0"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22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matched to STEM &amp; careers at KS2-3.</a:t>
            </a:r>
            <a:br>
              <a:rPr lang="en-GB" sz="2200" dirty="0"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br>
              <a:rPr lang="en-GB" sz="2200" dirty="0"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For further support please visit https://peoplelikeus.io/about-us </a:t>
            </a:r>
            <a:b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or email PLU@fujitsu.co.uk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80AD44-ED5C-2D39-4354-D2D433303C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88070" y="539645"/>
            <a:ext cx="1581845" cy="227785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7521BD-6278-2E26-5115-179A6AE23B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5071" y="6282805"/>
            <a:ext cx="1700564" cy="321728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3FDE8224-F5C4-7C25-5BF0-DAA5CB1E4CF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92642" y="6174447"/>
            <a:ext cx="974097" cy="448505"/>
          </a:xfrm>
          <a:prstGeom prst="rect">
            <a:avLst/>
          </a:prstGeom>
        </p:spPr>
      </p:pic>
      <p:pic>
        <p:nvPicPr>
          <p:cNvPr id="11274" name="Picture 10" descr="Fujitsu in the UK &amp; Ireland - Home | Facebook">
            <a:extLst>
              <a:ext uri="{FF2B5EF4-FFF2-40B4-BE49-F238E27FC236}">
                <a16:creationId xmlns:a16="http://schemas.microsoft.com/office/drawing/2014/main" id="{3FD5262A-38EA-D8DE-78F4-D5FEF03C8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9198" y="6174447"/>
            <a:ext cx="560347" cy="560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2E62DE8-8281-0D70-92F7-FB890FE8C615}"/>
              </a:ext>
            </a:extLst>
          </p:cNvPr>
          <p:cNvCxnSpPr>
            <a:cxnSpLocks/>
          </p:cNvCxnSpPr>
          <p:nvPr/>
        </p:nvCxnSpPr>
        <p:spPr>
          <a:xfrm>
            <a:off x="190121" y="5977719"/>
            <a:ext cx="11846954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372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hlinkClick r:id="rId4"/>
            <a:extLst>
              <a:ext uri="{FF2B5EF4-FFF2-40B4-BE49-F238E27FC236}">
                <a16:creationId xmlns:a16="http://schemas.microsoft.com/office/drawing/2014/main" id="{B307C2F5-F6E3-997D-8F1D-448E7A4848A0}"/>
              </a:ext>
            </a:extLst>
          </p:cNvPr>
          <p:cNvSpPr txBox="1"/>
          <p:nvPr/>
        </p:nvSpPr>
        <p:spPr>
          <a:xfrm>
            <a:off x="9716655" y="5305449"/>
            <a:ext cx="2189018" cy="1552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318765-8AD8-DFA0-79B5-E83628F7EB6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844000" y="460801"/>
            <a:ext cx="8767482" cy="1137600"/>
          </a:xfrm>
        </p:spPr>
        <p:txBody>
          <a:bodyPr lIns="0" tIns="0">
            <a:noAutofit/>
          </a:bodyPr>
          <a:lstStyle/>
          <a:p>
            <a:pPr marL="0" indent="0">
              <a:buNone/>
            </a:pPr>
            <a:r>
              <a:rPr lang="en-GB" sz="4400" b="1" dirty="0">
                <a:solidFill>
                  <a:srgbClr val="0F0F0F"/>
                </a:solidFill>
                <a:latin typeface="Roboto" panose="02000000000000000000" pitchFamily="2" charset="0"/>
              </a:rPr>
              <a:t>Jonathan, </a:t>
            </a:r>
            <a:r>
              <a:rPr lang="en-GB" sz="4400" dirty="0">
                <a:solidFill>
                  <a:srgbClr val="0F0F0F"/>
                </a:solidFill>
                <a:latin typeface="Roboto" panose="02000000000000000000" pitchFamily="2" charset="0"/>
              </a:rPr>
              <a:t>camo comms wizard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F0F0F"/>
                </a:solidFill>
                <a:latin typeface="Roboto" panose="02000000000000000000" pitchFamily="2" charset="0"/>
              </a:rPr>
              <a:t>Telecommunication engineer connecting battlefield vehicles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3F4DB381-3006-A81E-9F9B-F0AEACBB3169}"/>
              </a:ext>
            </a:extLst>
          </p:cNvPr>
          <p:cNvSpPr/>
          <p:nvPr/>
        </p:nvSpPr>
        <p:spPr>
          <a:xfrm>
            <a:off x="447386" y="2196626"/>
            <a:ext cx="1930400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Travel to broaden mind, with Army</a:t>
            </a:r>
          </a:p>
        </p:txBody>
      </p:sp>
      <p:sp>
        <p:nvSpPr>
          <p:cNvPr id="13" name="Rounded Rectangular Callout 12">
            <a:extLst>
              <a:ext uri="{FF2B5EF4-FFF2-40B4-BE49-F238E27FC236}">
                <a16:creationId xmlns:a16="http://schemas.microsoft.com/office/drawing/2014/main" id="{33712D32-2887-4CAC-1C06-847D3FA2C3C4}"/>
              </a:ext>
            </a:extLst>
          </p:cNvPr>
          <p:cNvSpPr/>
          <p:nvPr/>
        </p:nvSpPr>
        <p:spPr>
          <a:xfrm>
            <a:off x="6479609" y="5573747"/>
            <a:ext cx="1930400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160867 h 965200"/>
              <a:gd name="connsiteX8" fmla="*/ 2399777 w 1930400"/>
              <a:gd name="connsiteY8" fmla="*/ 258760 h 965200"/>
              <a:gd name="connsiteX9" fmla="*/ 1930400 w 1930400"/>
              <a:gd name="connsiteY9" fmla="*/ 402167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402167 h 965200"/>
              <a:gd name="connsiteX18" fmla="*/ 0 w 1930400"/>
              <a:gd name="connsiteY18" fmla="*/ 160867 h 965200"/>
              <a:gd name="connsiteX19" fmla="*/ 0 w 1930400"/>
              <a:gd name="connsiteY19" fmla="*/ 160867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160867 h 965200"/>
              <a:gd name="connsiteX8" fmla="*/ 1930400 w 1930400"/>
              <a:gd name="connsiteY8" fmla="*/ 402167 h 965200"/>
              <a:gd name="connsiteX9" fmla="*/ 1930400 w 1930400"/>
              <a:gd name="connsiteY9" fmla="*/ 804330 h 965200"/>
              <a:gd name="connsiteX10" fmla="*/ 1769530 w 1930400"/>
              <a:gd name="connsiteY10" fmla="*/ 965200 h 965200"/>
              <a:gd name="connsiteX11" fmla="*/ 1608667 w 1930400"/>
              <a:gd name="connsiteY11" fmla="*/ 965200 h 965200"/>
              <a:gd name="connsiteX12" fmla="*/ 11260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402167 h 965200"/>
              <a:gd name="connsiteX17" fmla="*/ 0 w 1930400"/>
              <a:gd name="connsiteY17" fmla="*/ 160867 h 965200"/>
              <a:gd name="connsiteX18" fmla="*/ 0 w 1930400"/>
              <a:gd name="connsiteY18" fmla="*/ 160867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160867"/>
                </a:lnTo>
                <a:lnTo>
                  <a:pt x="1930400" y="402167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402167"/>
                </a:lnTo>
                <a:lnTo>
                  <a:pt x="0" y="160867"/>
                </a:lnTo>
                <a:lnTo>
                  <a:pt x="0" y="160867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Using GPS to </a:t>
            </a:r>
            <a:b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track army vehicles</a:t>
            </a:r>
          </a:p>
        </p:txBody>
      </p: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52C7ED6C-7D46-E334-C841-2340CCB6ACF3}"/>
              </a:ext>
            </a:extLst>
          </p:cNvPr>
          <p:cNvSpPr/>
          <p:nvPr/>
        </p:nvSpPr>
        <p:spPr>
          <a:xfrm>
            <a:off x="9851158" y="1658610"/>
            <a:ext cx="1930400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753421 w 1930400"/>
              <a:gd name="connsiteY13" fmla="*/ 1201095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Life lessons I can teach my kids.</a:t>
            </a:r>
          </a:p>
        </p:txBody>
      </p:sp>
      <p:sp>
        <p:nvSpPr>
          <p:cNvPr id="15" name="Rounded Rectangular Callout 14">
            <a:extLst>
              <a:ext uri="{FF2B5EF4-FFF2-40B4-BE49-F238E27FC236}">
                <a16:creationId xmlns:a16="http://schemas.microsoft.com/office/drawing/2014/main" id="{65311F41-476E-1571-0BD4-AC65FEA2D707}"/>
              </a:ext>
            </a:extLst>
          </p:cNvPr>
          <p:cNvSpPr/>
          <p:nvPr/>
        </p:nvSpPr>
        <p:spPr>
          <a:xfrm>
            <a:off x="9888659" y="3534611"/>
            <a:ext cx="1930400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Take things </a:t>
            </a:r>
            <a:b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apart – bike, computer...</a:t>
            </a:r>
          </a:p>
        </p:txBody>
      </p:sp>
      <p:sp>
        <p:nvSpPr>
          <p:cNvPr id="16" name="Rounded Rectangular Callout 15">
            <a:extLst>
              <a:ext uri="{FF2B5EF4-FFF2-40B4-BE49-F238E27FC236}">
                <a16:creationId xmlns:a16="http://schemas.microsoft.com/office/drawing/2014/main" id="{FB6A4760-5872-8228-3163-0B406AF194CD}"/>
              </a:ext>
            </a:extLst>
          </p:cNvPr>
          <p:cNvSpPr/>
          <p:nvPr/>
        </p:nvSpPr>
        <p:spPr>
          <a:xfrm>
            <a:off x="404645" y="4327105"/>
            <a:ext cx="1930400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706030 w 1930400"/>
              <a:gd name="connsiteY13" fmla="*/ 1212851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Command &amp; control on battlefield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2498986-C5D8-4FCF-F808-43EC1F20E679}"/>
              </a:ext>
            </a:extLst>
          </p:cNvPr>
          <p:cNvSpPr txBox="1"/>
          <p:nvPr/>
        </p:nvSpPr>
        <p:spPr>
          <a:xfrm>
            <a:off x="10030019" y="6120323"/>
            <a:ext cx="1592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C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Jonathan…</a:t>
            </a:r>
            <a:endParaRPr lang="en-GB" sz="2000" b="1" dirty="0">
              <a:solidFill>
                <a:srgbClr val="FFC00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56C337F2-39E5-11F5-EE72-EE119143B8D3}"/>
              </a:ext>
            </a:extLst>
          </p:cNvPr>
          <p:cNvSpPr/>
          <p:nvPr/>
        </p:nvSpPr>
        <p:spPr>
          <a:xfrm>
            <a:off x="3102837" y="5592219"/>
            <a:ext cx="1930400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Alien at first,</a:t>
            </a:r>
          </a:p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soon becomes second nature</a:t>
            </a:r>
          </a:p>
        </p:txBody>
      </p:sp>
      <p:pic>
        <p:nvPicPr>
          <p:cNvPr id="5" name="Online Media 4">
            <a:hlinkClick r:id="" action="ppaction://media"/>
            <a:extLst>
              <a:ext uri="{FF2B5EF4-FFF2-40B4-BE49-F238E27FC236}">
                <a16:creationId xmlns:a16="http://schemas.microsoft.com/office/drawing/2014/main" id="{FA0F60CC-DB2B-66BD-4C9D-1CC65FD27C9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854800" y="1598400"/>
            <a:ext cx="6480000" cy="366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01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hlinkClick r:id="rId4"/>
            <a:extLst>
              <a:ext uri="{FF2B5EF4-FFF2-40B4-BE49-F238E27FC236}">
                <a16:creationId xmlns:a16="http://schemas.microsoft.com/office/drawing/2014/main" id="{B307C2F5-F6E3-997D-8F1D-448E7A4848A0}"/>
              </a:ext>
            </a:extLst>
          </p:cNvPr>
          <p:cNvSpPr txBox="1"/>
          <p:nvPr/>
        </p:nvSpPr>
        <p:spPr>
          <a:xfrm>
            <a:off x="9725891" y="5305449"/>
            <a:ext cx="2115127" cy="1552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318765-8AD8-DFA0-79B5-E83628F7EB6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844000" y="460801"/>
            <a:ext cx="6490800" cy="1137600"/>
          </a:xfrm>
        </p:spPr>
        <p:txBody>
          <a:bodyPr lIns="0" tIns="0">
            <a:noAutofit/>
          </a:bodyPr>
          <a:lstStyle/>
          <a:p>
            <a:pPr marL="0" indent="0">
              <a:buNone/>
            </a:pPr>
            <a:r>
              <a:rPr lang="en-GB" sz="4400" b="1" dirty="0">
                <a:solidFill>
                  <a:srgbClr val="0F0F0F"/>
                </a:solidFill>
                <a:latin typeface="Roboto" panose="02000000000000000000" pitchFamily="2" charset="0"/>
              </a:rPr>
              <a:t>Cate, </a:t>
            </a:r>
            <a:r>
              <a:rPr lang="en-GB" sz="4400" dirty="0">
                <a:solidFill>
                  <a:srgbClr val="0F0F0F"/>
                </a:solidFill>
                <a:latin typeface="Roboto" panose="02000000000000000000" pitchFamily="2" charset="0"/>
              </a:rPr>
              <a:t>virus-buster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F0F0F"/>
                </a:solidFill>
                <a:latin typeface="Roboto" panose="02000000000000000000" pitchFamily="2" charset="0"/>
              </a:rPr>
              <a:t>A cat-and-mouse battle with germs hijacking cells, including COVID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3F4DB381-3006-A81E-9F9B-F0AEACBB3169}"/>
              </a:ext>
            </a:extLst>
          </p:cNvPr>
          <p:cNvSpPr/>
          <p:nvPr/>
        </p:nvSpPr>
        <p:spPr>
          <a:xfrm>
            <a:off x="437180" y="2217772"/>
            <a:ext cx="1930400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Scientists can have piercings &amp; pink hair!</a:t>
            </a:r>
          </a:p>
        </p:txBody>
      </p:sp>
      <p:sp>
        <p:nvSpPr>
          <p:cNvPr id="13" name="Rounded Rectangular Callout 12">
            <a:extLst>
              <a:ext uri="{FF2B5EF4-FFF2-40B4-BE49-F238E27FC236}">
                <a16:creationId xmlns:a16="http://schemas.microsoft.com/office/drawing/2014/main" id="{33712D32-2887-4CAC-1C06-847D3FA2C3C4}"/>
              </a:ext>
            </a:extLst>
          </p:cNvPr>
          <p:cNvSpPr/>
          <p:nvPr/>
        </p:nvSpPr>
        <p:spPr>
          <a:xfrm>
            <a:off x="6479609" y="5592219"/>
            <a:ext cx="1930400" cy="965200"/>
          </a:xfrm>
          <a:custGeom>
            <a:avLst/>
            <a:gdLst>
              <a:gd name="connsiteX0" fmla="*/ 0 w 2436701"/>
              <a:gd name="connsiteY0" fmla="*/ 160870 h 965200"/>
              <a:gd name="connsiteX1" fmla="*/ 160870 w 2436701"/>
              <a:gd name="connsiteY1" fmla="*/ 0 h 965200"/>
              <a:gd name="connsiteX2" fmla="*/ 1421409 w 2436701"/>
              <a:gd name="connsiteY2" fmla="*/ 0 h 965200"/>
              <a:gd name="connsiteX3" fmla="*/ 1421409 w 2436701"/>
              <a:gd name="connsiteY3" fmla="*/ 0 h 965200"/>
              <a:gd name="connsiteX4" fmla="*/ 2030584 w 2436701"/>
              <a:gd name="connsiteY4" fmla="*/ 0 h 965200"/>
              <a:gd name="connsiteX5" fmla="*/ 2275831 w 2436701"/>
              <a:gd name="connsiteY5" fmla="*/ 0 h 965200"/>
              <a:gd name="connsiteX6" fmla="*/ 2436701 w 2436701"/>
              <a:gd name="connsiteY6" fmla="*/ 160870 h 965200"/>
              <a:gd name="connsiteX7" fmla="*/ 2436701 w 2436701"/>
              <a:gd name="connsiteY7" fmla="*/ 160867 h 965200"/>
              <a:gd name="connsiteX8" fmla="*/ 3029185 w 2436701"/>
              <a:gd name="connsiteY8" fmla="*/ 258760 h 965200"/>
              <a:gd name="connsiteX9" fmla="*/ 2436701 w 2436701"/>
              <a:gd name="connsiteY9" fmla="*/ 402167 h 965200"/>
              <a:gd name="connsiteX10" fmla="*/ 2436701 w 2436701"/>
              <a:gd name="connsiteY10" fmla="*/ 804330 h 965200"/>
              <a:gd name="connsiteX11" fmla="*/ 2275831 w 2436701"/>
              <a:gd name="connsiteY11" fmla="*/ 965200 h 965200"/>
              <a:gd name="connsiteX12" fmla="*/ 2030584 w 2436701"/>
              <a:gd name="connsiteY12" fmla="*/ 965200 h 965200"/>
              <a:gd name="connsiteX13" fmla="*/ 1421409 w 2436701"/>
              <a:gd name="connsiteY13" fmla="*/ 965200 h 965200"/>
              <a:gd name="connsiteX14" fmla="*/ 1421409 w 2436701"/>
              <a:gd name="connsiteY14" fmla="*/ 965200 h 965200"/>
              <a:gd name="connsiteX15" fmla="*/ 160870 w 2436701"/>
              <a:gd name="connsiteY15" fmla="*/ 965200 h 965200"/>
              <a:gd name="connsiteX16" fmla="*/ 0 w 2436701"/>
              <a:gd name="connsiteY16" fmla="*/ 804330 h 965200"/>
              <a:gd name="connsiteX17" fmla="*/ 0 w 2436701"/>
              <a:gd name="connsiteY17" fmla="*/ 402167 h 965200"/>
              <a:gd name="connsiteX18" fmla="*/ 0 w 2436701"/>
              <a:gd name="connsiteY18" fmla="*/ 160867 h 965200"/>
              <a:gd name="connsiteX19" fmla="*/ 0 w 2436701"/>
              <a:gd name="connsiteY19" fmla="*/ 160867 h 965200"/>
              <a:gd name="connsiteX20" fmla="*/ 0 w 2436701"/>
              <a:gd name="connsiteY20" fmla="*/ 160870 h 965200"/>
              <a:gd name="connsiteX0" fmla="*/ 0 w 2436701"/>
              <a:gd name="connsiteY0" fmla="*/ 160870 h 965200"/>
              <a:gd name="connsiteX1" fmla="*/ 160870 w 2436701"/>
              <a:gd name="connsiteY1" fmla="*/ 0 h 965200"/>
              <a:gd name="connsiteX2" fmla="*/ 1421409 w 2436701"/>
              <a:gd name="connsiteY2" fmla="*/ 0 h 965200"/>
              <a:gd name="connsiteX3" fmla="*/ 1421409 w 2436701"/>
              <a:gd name="connsiteY3" fmla="*/ 0 h 965200"/>
              <a:gd name="connsiteX4" fmla="*/ 2030584 w 2436701"/>
              <a:gd name="connsiteY4" fmla="*/ 0 h 965200"/>
              <a:gd name="connsiteX5" fmla="*/ 2275831 w 2436701"/>
              <a:gd name="connsiteY5" fmla="*/ 0 h 965200"/>
              <a:gd name="connsiteX6" fmla="*/ 2436701 w 2436701"/>
              <a:gd name="connsiteY6" fmla="*/ 160870 h 965200"/>
              <a:gd name="connsiteX7" fmla="*/ 2436701 w 2436701"/>
              <a:gd name="connsiteY7" fmla="*/ 160867 h 965200"/>
              <a:gd name="connsiteX8" fmla="*/ 2436701 w 2436701"/>
              <a:gd name="connsiteY8" fmla="*/ 402167 h 965200"/>
              <a:gd name="connsiteX9" fmla="*/ 2436701 w 2436701"/>
              <a:gd name="connsiteY9" fmla="*/ 804330 h 965200"/>
              <a:gd name="connsiteX10" fmla="*/ 2275831 w 2436701"/>
              <a:gd name="connsiteY10" fmla="*/ 965200 h 965200"/>
              <a:gd name="connsiteX11" fmla="*/ 2030584 w 2436701"/>
              <a:gd name="connsiteY11" fmla="*/ 965200 h 965200"/>
              <a:gd name="connsiteX12" fmla="*/ 1421409 w 2436701"/>
              <a:gd name="connsiteY12" fmla="*/ 965200 h 965200"/>
              <a:gd name="connsiteX13" fmla="*/ 1421409 w 2436701"/>
              <a:gd name="connsiteY13" fmla="*/ 965200 h 965200"/>
              <a:gd name="connsiteX14" fmla="*/ 160870 w 2436701"/>
              <a:gd name="connsiteY14" fmla="*/ 965200 h 965200"/>
              <a:gd name="connsiteX15" fmla="*/ 0 w 2436701"/>
              <a:gd name="connsiteY15" fmla="*/ 804330 h 965200"/>
              <a:gd name="connsiteX16" fmla="*/ 0 w 2436701"/>
              <a:gd name="connsiteY16" fmla="*/ 402167 h 965200"/>
              <a:gd name="connsiteX17" fmla="*/ 0 w 2436701"/>
              <a:gd name="connsiteY17" fmla="*/ 160867 h 965200"/>
              <a:gd name="connsiteX18" fmla="*/ 0 w 2436701"/>
              <a:gd name="connsiteY18" fmla="*/ 160867 h 965200"/>
              <a:gd name="connsiteX19" fmla="*/ 0 w 2436701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436701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421409" y="0"/>
                </a:lnTo>
                <a:lnTo>
                  <a:pt x="1421409" y="0"/>
                </a:lnTo>
                <a:lnTo>
                  <a:pt x="2030584" y="0"/>
                </a:lnTo>
                <a:lnTo>
                  <a:pt x="2275831" y="0"/>
                </a:lnTo>
                <a:cubicBezTo>
                  <a:pt x="2364677" y="0"/>
                  <a:pt x="2436701" y="72024"/>
                  <a:pt x="2436701" y="160870"/>
                </a:cubicBezTo>
                <a:lnTo>
                  <a:pt x="2436701" y="160867"/>
                </a:lnTo>
                <a:lnTo>
                  <a:pt x="2436701" y="402167"/>
                </a:lnTo>
                <a:lnTo>
                  <a:pt x="2436701" y="804330"/>
                </a:lnTo>
                <a:cubicBezTo>
                  <a:pt x="2436701" y="893176"/>
                  <a:pt x="2364677" y="965200"/>
                  <a:pt x="2275831" y="965200"/>
                </a:cubicBezTo>
                <a:lnTo>
                  <a:pt x="2030584" y="965200"/>
                </a:lnTo>
                <a:lnTo>
                  <a:pt x="1421409" y="965200"/>
                </a:lnTo>
                <a:lnTo>
                  <a:pt x="1421409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402167"/>
                </a:lnTo>
                <a:lnTo>
                  <a:pt x="0" y="160867"/>
                </a:lnTo>
                <a:lnTo>
                  <a:pt x="0" y="160867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I work with petri dishes, viruses, bacteria, white blood cells…</a:t>
            </a:r>
          </a:p>
        </p:txBody>
      </p: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52C7ED6C-7D46-E334-C841-2340CCB6ACF3}"/>
              </a:ext>
            </a:extLst>
          </p:cNvPr>
          <p:cNvSpPr/>
          <p:nvPr/>
        </p:nvSpPr>
        <p:spPr>
          <a:xfrm>
            <a:off x="9840491" y="1507065"/>
            <a:ext cx="2000527" cy="1274980"/>
          </a:xfrm>
          <a:custGeom>
            <a:avLst/>
            <a:gdLst>
              <a:gd name="connsiteX0" fmla="*/ 0 w 1930400"/>
              <a:gd name="connsiteY0" fmla="*/ 212501 h 1274980"/>
              <a:gd name="connsiteX1" fmla="*/ 212501 w 1930400"/>
              <a:gd name="connsiteY1" fmla="*/ 0 h 1274980"/>
              <a:gd name="connsiteX2" fmla="*/ 1126067 w 1930400"/>
              <a:gd name="connsiteY2" fmla="*/ 0 h 1274980"/>
              <a:gd name="connsiteX3" fmla="*/ 1126067 w 1930400"/>
              <a:gd name="connsiteY3" fmla="*/ 0 h 1274980"/>
              <a:gd name="connsiteX4" fmla="*/ 1608667 w 1930400"/>
              <a:gd name="connsiteY4" fmla="*/ 0 h 1274980"/>
              <a:gd name="connsiteX5" fmla="*/ 1717899 w 1930400"/>
              <a:gd name="connsiteY5" fmla="*/ 0 h 1274980"/>
              <a:gd name="connsiteX6" fmla="*/ 1930400 w 1930400"/>
              <a:gd name="connsiteY6" fmla="*/ 212501 h 1274980"/>
              <a:gd name="connsiteX7" fmla="*/ 1930400 w 1930400"/>
              <a:gd name="connsiteY7" fmla="*/ 743738 h 1274980"/>
              <a:gd name="connsiteX8" fmla="*/ 1930400 w 1930400"/>
              <a:gd name="connsiteY8" fmla="*/ 743738 h 1274980"/>
              <a:gd name="connsiteX9" fmla="*/ 1930400 w 1930400"/>
              <a:gd name="connsiteY9" fmla="*/ 1062483 h 1274980"/>
              <a:gd name="connsiteX10" fmla="*/ 1930400 w 1930400"/>
              <a:gd name="connsiteY10" fmla="*/ 1062479 h 1274980"/>
              <a:gd name="connsiteX11" fmla="*/ 1717899 w 1930400"/>
              <a:gd name="connsiteY11" fmla="*/ 1274980 h 1274980"/>
              <a:gd name="connsiteX12" fmla="*/ 1608667 w 1930400"/>
              <a:gd name="connsiteY12" fmla="*/ 1274980 h 1274980"/>
              <a:gd name="connsiteX13" fmla="*/ 1767069 w 1930400"/>
              <a:gd name="connsiteY13" fmla="*/ 1550529 h 1274980"/>
              <a:gd name="connsiteX14" fmla="*/ 1126067 w 1930400"/>
              <a:gd name="connsiteY14" fmla="*/ 1274980 h 1274980"/>
              <a:gd name="connsiteX15" fmla="*/ 212501 w 1930400"/>
              <a:gd name="connsiteY15" fmla="*/ 1274980 h 1274980"/>
              <a:gd name="connsiteX16" fmla="*/ 0 w 1930400"/>
              <a:gd name="connsiteY16" fmla="*/ 1062479 h 1274980"/>
              <a:gd name="connsiteX17" fmla="*/ 0 w 1930400"/>
              <a:gd name="connsiteY17" fmla="*/ 1062483 h 1274980"/>
              <a:gd name="connsiteX18" fmla="*/ 0 w 1930400"/>
              <a:gd name="connsiteY18" fmla="*/ 743738 h 1274980"/>
              <a:gd name="connsiteX19" fmla="*/ 0 w 1930400"/>
              <a:gd name="connsiteY19" fmla="*/ 743738 h 1274980"/>
              <a:gd name="connsiteX20" fmla="*/ 0 w 1930400"/>
              <a:gd name="connsiteY20" fmla="*/ 212501 h 1274980"/>
              <a:gd name="connsiteX0" fmla="*/ 0 w 1930400"/>
              <a:gd name="connsiteY0" fmla="*/ 212501 h 1274980"/>
              <a:gd name="connsiteX1" fmla="*/ 212501 w 1930400"/>
              <a:gd name="connsiteY1" fmla="*/ 0 h 1274980"/>
              <a:gd name="connsiteX2" fmla="*/ 1126067 w 1930400"/>
              <a:gd name="connsiteY2" fmla="*/ 0 h 1274980"/>
              <a:gd name="connsiteX3" fmla="*/ 1126067 w 1930400"/>
              <a:gd name="connsiteY3" fmla="*/ 0 h 1274980"/>
              <a:gd name="connsiteX4" fmla="*/ 1608667 w 1930400"/>
              <a:gd name="connsiteY4" fmla="*/ 0 h 1274980"/>
              <a:gd name="connsiteX5" fmla="*/ 1717899 w 1930400"/>
              <a:gd name="connsiteY5" fmla="*/ 0 h 1274980"/>
              <a:gd name="connsiteX6" fmla="*/ 1930400 w 1930400"/>
              <a:gd name="connsiteY6" fmla="*/ 212501 h 1274980"/>
              <a:gd name="connsiteX7" fmla="*/ 1930400 w 1930400"/>
              <a:gd name="connsiteY7" fmla="*/ 743738 h 1274980"/>
              <a:gd name="connsiteX8" fmla="*/ 1930400 w 1930400"/>
              <a:gd name="connsiteY8" fmla="*/ 743738 h 1274980"/>
              <a:gd name="connsiteX9" fmla="*/ 1930400 w 1930400"/>
              <a:gd name="connsiteY9" fmla="*/ 1062483 h 1274980"/>
              <a:gd name="connsiteX10" fmla="*/ 1930400 w 1930400"/>
              <a:gd name="connsiteY10" fmla="*/ 1062479 h 1274980"/>
              <a:gd name="connsiteX11" fmla="*/ 1717899 w 1930400"/>
              <a:gd name="connsiteY11" fmla="*/ 1274980 h 1274980"/>
              <a:gd name="connsiteX12" fmla="*/ 1608667 w 1930400"/>
              <a:gd name="connsiteY12" fmla="*/ 1274980 h 1274980"/>
              <a:gd name="connsiteX13" fmla="*/ 1126067 w 1930400"/>
              <a:gd name="connsiteY13" fmla="*/ 1274980 h 1274980"/>
              <a:gd name="connsiteX14" fmla="*/ 212501 w 1930400"/>
              <a:gd name="connsiteY14" fmla="*/ 1274980 h 1274980"/>
              <a:gd name="connsiteX15" fmla="*/ 0 w 1930400"/>
              <a:gd name="connsiteY15" fmla="*/ 1062479 h 1274980"/>
              <a:gd name="connsiteX16" fmla="*/ 0 w 1930400"/>
              <a:gd name="connsiteY16" fmla="*/ 1062483 h 1274980"/>
              <a:gd name="connsiteX17" fmla="*/ 0 w 1930400"/>
              <a:gd name="connsiteY17" fmla="*/ 743738 h 1274980"/>
              <a:gd name="connsiteX18" fmla="*/ 0 w 1930400"/>
              <a:gd name="connsiteY18" fmla="*/ 743738 h 1274980"/>
              <a:gd name="connsiteX19" fmla="*/ 0 w 1930400"/>
              <a:gd name="connsiteY19" fmla="*/ 212501 h 1274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1274980">
                <a:moveTo>
                  <a:pt x="0" y="212501"/>
                </a:moveTo>
                <a:cubicBezTo>
                  <a:pt x="0" y="95140"/>
                  <a:pt x="95140" y="0"/>
                  <a:pt x="212501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17899" y="0"/>
                </a:lnTo>
                <a:cubicBezTo>
                  <a:pt x="1835260" y="0"/>
                  <a:pt x="1930400" y="95140"/>
                  <a:pt x="1930400" y="212501"/>
                </a:cubicBezTo>
                <a:lnTo>
                  <a:pt x="1930400" y="743738"/>
                </a:lnTo>
                <a:lnTo>
                  <a:pt x="1930400" y="743738"/>
                </a:lnTo>
                <a:lnTo>
                  <a:pt x="1930400" y="1062483"/>
                </a:lnTo>
                <a:lnTo>
                  <a:pt x="1930400" y="1062479"/>
                </a:lnTo>
                <a:cubicBezTo>
                  <a:pt x="1930400" y="1179840"/>
                  <a:pt x="1835260" y="1274980"/>
                  <a:pt x="1717899" y="1274980"/>
                </a:cubicBezTo>
                <a:lnTo>
                  <a:pt x="1608667" y="1274980"/>
                </a:lnTo>
                <a:lnTo>
                  <a:pt x="1126067" y="1274980"/>
                </a:lnTo>
                <a:lnTo>
                  <a:pt x="212501" y="1274980"/>
                </a:lnTo>
                <a:cubicBezTo>
                  <a:pt x="95140" y="1274980"/>
                  <a:pt x="0" y="1179840"/>
                  <a:pt x="0" y="1062479"/>
                </a:cubicBezTo>
                <a:lnTo>
                  <a:pt x="0" y="1062483"/>
                </a:lnTo>
                <a:lnTo>
                  <a:pt x="0" y="743738"/>
                </a:lnTo>
                <a:lnTo>
                  <a:pt x="0" y="743738"/>
                </a:lnTo>
                <a:lnTo>
                  <a:pt x="0" y="212501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Think a degree is </a:t>
            </a:r>
            <a:b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 waste of time?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You’ll turn 21 anyway!</a:t>
            </a:r>
          </a:p>
        </p:txBody>
      </p:sp>
      <p:sp>
        <p:nvSpPr>
          <p:cNvPr id="15" name="Rounded Rectangular Callout 14">
            <a:extLst>
              <a:ext uri="{FF2B5EF4-FFF2-40B4-BE49-F238E27FC236}">
                <a16:creationId xmlns:a16="http://schemas.microsoft.com/office/drawing/2014/main" id="{65311F41-476E-1571-0BD4-AC65FEA2D707}"/>
              </a:ext>
            </a:extLst>
          </p:cNvPr>
          <p:cNvSpPr/>
          <p:nvPr/>
        </p:nvSpPr>
        <p:spPr>
          <a:xfrm>
            <a:off x="9888102" y="3401292"/>
            <a:ext cx="1930400" cy="1168268"/>
          </a:xfrm>
          <a:custGeom>
            <a:avLst/>
            <a:gdLst>
              <a:gd name="connsiteX0" fmla="*/ 0 w 1930400"/>
              <a:gd name="connsiteY0" fmla="*/ 194715 h 1168268"/>
              <a:gd name="connsiteX1" fmla="*/ 194715 w 1930400"/>
              <a:gd name="connsiteY1" fmla="*/ 0 h 1168268"/>
              <a:gd name="connsiteX2" fmla="*/ 321733 w 1930400"/>
              <a:gd name="connsiteY2" fmla="*/ 0 h 1168268"/>
              <a:gd name="connsiteX3" fmla="*/ 321733 w 1930400"/>
              <a:gd name="connsiteY3" fmla="*/ 0 h 1168268"/>
              <a:gd name="connsiteX4" fmla="*/ 804333 w 1930400"/>
              <a:gd name="connsiteY4" fmla="*/ 0 h 1168268"/>
              <a:gd name="connsiteX5" fmla="*/ 1735685 w 1930400"/>
              <a:gd name="connsiteY5" fmla="*/ 0 h 1168268"/>
              <a:gd name="connsiteX6" fmla="*/ 1930400 w 1930400"/>
              <a:gd name="connsiteY6" fmla="*/ 194715 h 1168268"/>
              <a:gd name="connsiteX7" fmla="*/ 1930400 w 1930400"/>
              <a:gd name="connsiteY7" fmla="*/ 681490 h 1168268"/>
              <a:gd name="connsiteX8" fmla="*/ 1930400 w 1930400"/>
              <a:gd name="connsiteY8" fmla="*/ 681490 h 1168268"/>
              <a:gd name="connsiteX9" fmla="*/ 1930400 w 1930400"/>
              <a:gd name="connsiteY9" fmla="*/ 973557 h 1168268"/>
              <a:gd name="connsiteX10" fmla="*/ 1930400 w 1930400"/>
              <a:gd name="connsiteY10" fmla="*/ 973553 h 1168268"/>
              <a:gd name="connsiteX11" fmla="*/ 1735685 w 1930400"/>
              <a:gd name="connsiteY11" fmla="*/ 1168268 h 1168268"/>
              <a:gd name="connsiteX12" fmla="*/ 804333 w 1930400"/>
              <a:gd name="connsiteY12" fmla="*/ 1168268 h 1168268"/>
              <a:gd name="connsiteX13" fmla="*/ 156633 w 1930400"/>
              <a:gd name="connsiteY13" fmla="*/ 1437273 h 1168268"/>
              <a:gd name="connsiteX14" fmla="*/ 321733 w 1930400"/>
              <a:gd name="connsiteY14" fmla="*/ 1168268 h 1168268"/>
              <a:gd name="connsiteX15" fmla="*/ 194715 w 1930400"/>
              <a:gd name="connsiteY15" fmla="*/ 1168268 h 1168268"/>
              <a:gd name="connsiteX16" fmla="*/ 0 w 1930400"/>
              <a:gd name="connsiteY16" fmla="*/ 973553 h 1168268"/>
              <a:gd name="connsiteX17" fmla="*/ 0 w 1930400"/>
              <a:gd name="connsiteY17" fmla="*/ 973557 h 1168268"/>
              <a:gd name="connsiteX18" fmla="*/ 0 w 1930400"/>
              <a:gd name="connsiteY18" fmla="*/ 681490 h 1168268"/>
              <a:gd name="connsiteX19" fmla="*/ 0 w 1930400"/>
              <a:gd name="connsiteY19" fmla="*/ 681490 h 1168268"/>
              <a:gd name="connsiteX20" fmla="*/ 0 w 1930400"/>
              <a:gd name="connsiteY20" fmla="*/ 194715 h 1168268"/>
              <a:gd name="connsiteX0" fmla="*/ 0 w 1930400"/>
              <a:gd name="connsiteY0" fmla="*/ 194715 h 1168268"/>
              <a:gd name="connsiteX1" fmla="*/ 194715 w 1930400"/>
              <a:gd name="connsiteY1" fmla="*/ 0 h 1168268"/>
              <a:gd name="connsiteX2" fmla="*/ 321733 w 1930400"/>
              <a:gd name="connsiteY2" fmla="*/ 0 h 1168268"/>
              <a:gd name="connsiteX3" fmla="*/ 321733 w 1930400"/>
              <a:gd name="connsiteY3" fmla="*/ 0 h 1168268"/>
              <a:gd name="connsiteX4" fmla="*/ 804333 w 1930400"/>
              <a:gd name="connsiteY4" fmla="*/ 0 h 1168268"/>
              <a:gd name="connsiteX5" fmla="*/ 1735685 w 1930400"/>
              <a:gd name="connsiteY5" fmla="*/ 0 h 1168268"/>
              <a:gd name="connsiteX6" fmla="*/ 1930400 w 1930400"/>
              <a:gd name="connsiteY6" fmla="*/ 194715 h 1168268"/>
              <a:gd name="connsiteX7" fmla="*/ 1930400 w 1930400"/>
              <a:gd name="connsiteY7" fmla="*/ 681490 h 1168268"/>
              <a:gd name="connsiteX8" fmla="*/ 1930400 w 1930400"/>
              <a:gd name="connsiteY8" fmla="*/ 681490 h 1168268"/>
              <a:gd name="connsiteX9" fmla="*/ 1930400 w 1930400"/>
              <a:gd name="connsiteY9" fmla="*/ 973557 h 1168268"/>
              <a:gd name="connsiteX10" fmla="*/ 1930400 w 1930400"/>
              <a:gd name="connsiteY10" fmla="*/ 973553 h 1168268"/>
              <a:gd name="connsiteX11" fmla="*/ 1735685 w 1930400"/>
              <a:gd name="connsiteY11" fmla="*/ 1168268 h 1168268"/>
              <a:gd name="connsiteX12" fmla="*/ 804333 w 1930400"/>
              <a:gd name="connsiteY12" fmla="*/ 1168268 h 1168268"/>
              <a:gd name="connsiteX13" fmla="*/ 321733 w 1930400"/>
              <a:gd name="connsiteY13" fmla="*/ 1168268 h 1168268"/>
              <a:gd name="connsiteX14" fmla="*/ 194715 w 1930400"/>
              <a:gd name="connsiteY14" fmla="*/ 1168268 h 1168268"/>
              <a:gd name="connsiteX15" fmla="*/ 0 w 1930400"/>
              <a:gd name="connsiteY15" fmla="*/ 973553 h 1168268"/>
              <a:gd name="connsiteX16" fmla="*/ 0 w 1930400"/>
              <a:gd name="connsiteY16" fmla="*/ 973557 h 1168268"/>
              <a:gd name="connsiteX17" fmla="*/ 0 w 1930400"/>
              <a:gd name="connsiteY17" fmla="*/ 681490 h 1168268"/>
              <a:gd name="connsiteX18" fmla="*/ 0 w 1930400"/>
              <a:gd name="connsiteY18" fmla="*/ 681490 h 1168268"/>
              <a:gd name="connsiteX19" fmla="*/ 0 w 1930400"/>
              <a:gd name="connsiteY19" fmla="*/ 194715 h 1168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1168268">
                <a:moveTo>
                  <a:pt x="0" y="194715"/>
                </a:moveTo>
                <a:cubicBezTo>
                  <a:pt x="0" y="87177"/>
                  <a:pt x="87177" y="0"/>
                  <a:pt x="194715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35685" y="0"/>
                </a:lnTo>
                <a:cubicBezTo>
                  <a:pt x="1843223" y="0"/>
                  <a:pt x="1930400" y="87177"/>
                  <a:pt x="1930400" y="194715"/>
                </a:cubicBezTo>
                <a:lnTo>
                  <a:pt x="1930400" y="681490"/>
                </a:lnTo>
                <a:lnTo>
                  <a:pt x="1930400" y="681490"/>
                </a:lnTo>
                <a:lnTo>
                  <a:pt x="1930400" y="973557"/>
                </a:lnTo>
                <a:lnTo>
                  <a:pt x="1930400" y="973553"/>
                </a:lnTo>
                <a:cubicBezTo>
                  <a:pt x="1930400" y="1081091"/>
                  <a:pt x="1843223" y="1168268"/>
                  <a:pt x="1735685" y="1168268"/>
                </a:cubicBezTo>
                <a:lnTo>
                  <a:pt x="804333" y="1168268"/>
                </a:lnTo>
                <a:lnTo>
                  <a:pt x="321733" y="1168268"/>
                </a:lnTo>
                <a:lnTo>
                  <a:pt x="194715" y="1168268"/>
                </a:lnTo>
                <a:cubicBezTo>
                  <a:pt x="87177" y="1168268"/>
                  <a:pt x="0" y="1081091"/>
                  <a:pt x="0" y="973553"/>
                </a:cubicBezTo>
                <a:lnTo>
                  <a:pt x="0" y="973557"/>
                </a:lnTo>
                <a:lnTo>
                  <a:pt x="0" y="681490"/>
                </a:lnTo>
                <a:lnTo>
                  <a:pt x="0" y="681490"/>
                </a:lnTo>
                <a:lnTo>
                  <a:pt x="0" y="194715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 can be myself; I have autonomy</a:t>
            </a:r>
          </a:p>
        </p:txBody>
      </p:sp>
      <p:sp>
        <p:nvSpPr>
          <p:cNvPr id="16" name="Rounded Rectangular Callout 15">
            <a:extLst>
              <a:ext uri="{FF2B5EF4-FFF2-40B4-BE49-F238E27FC236}">
                <a16:creationId xmlns:a16="http://schemas.microsoft.com/office/drawing/2014/main" id="{FB6A4760-5872-8228-3163-0B406AF194CD}"/>
              </a:ext>
            </a:extLst>
          </p:cNvPr>
          <p:cNvSpPr/>
          <p:nvPr/>
        </p:nvSpPr>
        <p:spPr>
          <a:xfrm>
            <a:off x="418709" y="4312871"/>
            <a:ext cx="1930400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706030 w 1930400"/>
              <a:gd name="connsiteY13" fmla="*/ 1212851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Teacher predicted me E, I got A* - that showed him!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2498986-C5D8-4FCF-F808-43EC1F20E679}"/>
              </a:ext>
            </a:extLst>
          </p:cNvPr>
          <p:cNvSpPr txBox="1"/>
          <p:nvPr/>
        </p:nvSpPr>
        <p:spPr>
          <a:xfrm>
            <a:off x="10057170" y="6112364"/>
            <a:ext cx="1592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C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Cate…</a:t>
            </a:r>
            <a:endParaRPr lang="en-GB" sz="2000" b="1" dirty="0">
              <a:solidFill>
                <a:srgbClr val="FFC00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56C337F2-39E5-11F5-EE72-EE119143B8D3}"/>
              </a:ext>
            </a:extLst>
          </p:cNvPr>
          <p:cNvSpPr/>
          <p:nvPr/>
        </p:nvSpPr>
        <p:spPr>
          <a:xfrm>
            <a:off x="3093601" y="5580652"/>
            <a:ext cx="1930400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Using my brain to do something important</a:t>
            </a:r>
          </a:p>
        </p:txBody>
      </p:sp>
      <p:pic>
        <p:nvPicPr>
          <p:cNvPr id="5" name="Online Media 4">
            <a:hlinkClick r:id="" action="ppaction://media"/>
            <a:extLst>
              <a:ext uri="{FF2B5EF4-FFF2-40B4-BE49-F238E27FC236}">
                <a16:creationId xmlns:a16="http://schemas.microsoft.com/office/drawing/2014/main" id="{7FFACA50-5698-4AB6-B371-CFF1B1074E9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854800" y="1598400"/>
            <a:ext cx="6480000" cy="366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78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hlinkClick r:id="rId4"/>
            <a:extLst>
              <a:ext uri="{FF2B5EF4-FFF2-40B4-BE49-F238E27FC236}">
                <a16:creationId xmlns:a16="http://schemas.microsoft.com/office/drawing/2014/main" id="{B307C2F5-F6E3-997D-8F1D-448E7A4848A0}"/>
              </a:ext>
            </a:extLst>
          </p:cNvPr>
          <p:cNvSpPr txBox="1"/>
          <p:nvPr/>
        </p:nvSpPr>
        <p:spPr>
          <a:xfrm>
            <a:off x="9739223" y="5305449"/>
            <a:ext cx="2101727" cy="1552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318765-8AD8-DFA0-79B5-E83628F7EB6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844000" y="460800"/>
            <a:ext cx="6480000" cy="1137600"/>
          </a:xfrm>
        </p:spPr>
        <p:txBody>
          <a:bodyPr lIns="0" tIns="0">
            <a:noAutofit/>
          </a:bodyPr>
          <a:lstStyle/>
          <a:p>
            <a:pPr marL="0" indent="0">
              <a:buNone/>
            </a:pPr>
            <a:r>
              <a:rPr lang="en-GB" sz="4400" b="1" dirty="0">
                <a:solidFill>
                  <a:srgbClr val="0F0F0F"/>
                </a:solidFill>
                <a:latin typeface="Roboto" panose="02000000000000000000" pitchFamily="2" charset="0"/>
              </a:rPr>
              <a:t>Tom, </a:t>
            </a:r>
            <a:r>
              <a:rPr lang="en-GB" sz="4400" dirty="0">
                <a:solidFill>
                  <a:srgbClr val="0F0F0F"/>
                </a:solidFill>
                <a:latin typeface="Roboto" panose="02000000000000000000" pitchFamily="2" charset="0"/>
              </a:rPr>
              <a:t>network fixer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F0F0F"/>
                </a:solidFill>
                <a:latin typeface="Roboto" panose="02000000000000000000" pitchFamily="2" charset="0"/>
              </a:rPr>
              <a:t>Loves everything that works on data – phones, shopping, gaming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3F4DB381-3006-A81E-9F9B-F0AEACBB3169}"/>
              </a:ext>
            </a:extLst>
          </p:cNvPr>
          <p:cNvSpPr/>
          <p:nvPr/>
        </p:nvSpPr>
        <p:spPr>
          <a:xfrm>
            <a:off x="434740" y="2217396"/>
            <a:ext cx="1930400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School is a fish tank; life is the ocean</a:t>
            </a:r>
          </a:p>
        </p:txBody>
      </p:sp>
      <p:sp>
        <p:nvSpPr>
          <p:cNvPr id="13" name="Rounded Rectangular Callout 12">
            <a:extLst>
              <a:ext uri="{FF2B5EF4-FFF2-40B4-BE49-F238E27FC236}">
                <a16:creationId xmlns:a16="http://schemas.microsoft.com/office/drawing/2014/main" id="{33712D32-2887-4CAC-1C06-847D3FA2C3C4}"/>
              </a:ext>
            </a:extLst>
          </p:cNvPr>
          <p:cNvSpPr/>
          <p:nvPr/>
        </p:nvSpPr>
        <p:spPr>
          <a:xfrm>
            <a:off x="6470373" y="5579323"/>
            <a:ext cx="1930400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160867 h 965200"/>
              <a:gd name="connsiteX8" fmla="*/ 2399777 w 1930400"/>
              <a:gd name="connsiteY8" fmla="*/ 258760 h 965200"/>
              <a:gd name="connsiteX9" fmla="*/ 1930400 w 1930400"/>
              <a:gd name="connsiteY9" fmla="*/ 402167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402167 h 965200"/>
              <a:gd name="connsiteX18" fmla="*/ 0 w 1930400"/>
              <a:gd name="connsiteY18" fmla="*/ 160867 h 965200"/>
              <a:gd name="connsiteX19" fmla="*/ 0 w 1930400"/>
              <a:gd name="connsiteY19" fmla="*/ 160867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160867 h 965200"/>
              <a:gd name="connsiteX8" fmla="*/ 1930400 w 1930400"/>
              <a:gd name="connsiteY8" fmla="*/ 402167 h 965200"/>
              <a:gd name="connsiteX9" fmla="*/ 1930400 w 1930400"/>
              <a:gd name="connsiteY9" fmla="*/ 804330 h 965200"/>
              <a:gd name="connsiteX10" fmla="*/ 1769530 w 1930400"/>
              <a:gd name="connsiteY10" fmla="*/ 965200 h 965200"/>
              <a:gd name="connsiteX11" fmla="*/ 1608667 w 1930400"/>
              <a:gd name="connsiteY11" fmla="*/ 965200 h 965200"/>
              <a:gd name="connsiteX12" fmla="*/ 11260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402167 h 965200"/>
              <a:gd name="connsiteX17" fmla="*/ 0 w 1930400"/>
              <a:gd name="connsiteY17" fmla="*/ 160867 h 965200"/>
              <a:gd name="connsiteX18" fmla="*/ 0 w 1930400"/>
              <a:gd name="connsiteY18" fmla="*/ 160867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160867"/>
                </a:lnTo>
                <a:lnTo>
                  <a:pt x="1930400" y="402167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402167"/>
                </a:lnTo>
                <a:lnTo>
                  <a:pt x="0" y="160867"/>
                </a:lnTo>
                <a:lnTo>
                  <a:pt x="0" y="160867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I had no confidence at school</a:t>
            </a:r>
          </a:p>
        </p:txBody>
      </p: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52C7ED6C-7D46-E334-C841-2340CCB6ACF3}"/>
              </a:ext>
            </a:extLst>
          </p:cNvPr>
          <p:cNvSpPr/>
          <p:nvPr/>
        </p:nvSpPr>
        <p:spPr>
          <a:xfrm>
            <a:off x="9849328" y="1641358"/>
            <a:ext cx="1930400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767069 w 1930400"/>
              <a:gd name="connsiteY13" fmla="*/ 1242039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 see the 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Mona Lisa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in a firewall</a:t>
            </a:r>
          </a:p>
        </p:txBody>
      </p:sp>
      <p:sp>
        <p:nvSpPr>
          <p:cNvPr id="15" name="Rounded Rectangular Callout 14">
            <a:extLst>
              <a:ext uri="{FF2B5EF4-FFF2-40B4-BE49-F238E27FC236}">
                <a16:creationId xmlns:a16="http://schemas.microsoft.com/office/drawing/2014/main" id="{65311F41-476E-1571-0BD4-AC65FEA2D707}"/>
              </a:ext>
            </a:extLst>
          </p:cNvPr>
          <p:cNvSpPr/>
          <p:nvPr/>
        </p:nvSpPr>
        <p:spPr>
          <a:xfrm>
            <a:off x="9841712" y="3534611"/>
            <a:ext cx="1999238" cy="965200"/>
          </a:xfrm>
          <a:custGeom>
            <a:avLst/>
            <a:gdLst>
              <a:gd name="connsiteX0" fmla="*/ 0 w 2197100"/>
              <a:gd name="connsiteY0" fmla="*/ 160870 h 965200"/>
              <a:gd name="connsiteX1" fmla="*/ 160870 w 2197100"/>
              <a:gd name="connsiteY1" fmla="*/ 0 h 965200"/>
              <a:gd name="connsiteX2" fmla="*/ 366183 w 2197100"/>
              <a:gd name="connsiteY2" fmla="*/ 0 h 965200"/>
              <a:gd name="connsiteX3" fmla="*/ 366183 w 2197100"/>
              <a:gd name="connsiteY3" fmla="*/ 0 h 965200"/>
              <a:gd name="connsiteX4" fmla="*/ 915458 w 2197100"/>
              <a:gd name="connsiteY4" fmla="*/ 0 h 965200"/>
              <a:gd name="connsiteX5" fmla="*/ 2036230 w 2197100"/>
              <a:gd name="connsiteY5" fmla="*/ 0 h 965200"/>
              <a:gd name="connsiteX6" fmla="*/ 2197100 w 2197100"/>
              <a:gd name="connsiteY6" fmla="*/ 160870 h 965200"/>
              <a:gd name="connsiteX7" fmla="*/ 2197100 w 2197100"/>
              <a:gd name="connsiteY7" fmla="*/ 563033 h 965200"/>
              <a:gd name="connsiteX8" fmla="*/ 2197100 w 2197100"/>
              <a:gd name="connsiteY8" fmla="*/ 563033 h 965200"/>
              <a:gd name="connsiteX9" fmla="*/ 2197100 w 2197100"/>
              <a:gd name="connsiteY9" fmla="*/ 804333 h 965200"/>
              <a:gd name="connsiteX10" fmla="*/ 2197100 w 2197100"/>
              <a:gd name="connsiteY10" fmla="*/ 804330 h 965200"/>
              <a:gd name="connsiteX11" fmla="*/ 2036230 w 2197100"/>
              <a:gd name="connsiteY11" fmla="*/ 965200 h 965200"/>
              <a:gd name="connsiteX12" fmla="*/ 915458 w 2197100"/>
              <a:gd name="connsiteY12" fmla="*/ 965200 h 965200"/>
              <a:gd name="connsiteX13" fmla="*/ 178273 w 2197100"/>
              <a:gd name="connsiteY13" fmla="*/ 1187447 h 965200"/>
              <a:gd name="connsiteX14" fmla="*/ 366183 w 2197100"/>
              <a:gd name="connsiteY14" fmla="*/ 965200 h 965200"/>
              <a:gd name="connsiteX15" fmla="*/ 160870 w 2197100"/>
              <a:gd name="connsiteY15" fmla="*/ 965200 h 965200"/>
              <a:gd name="connsiteX16" fmla="*/ 0 w 2197100"/>
              <a:gd name="connsiteY16" fmla="*/ 804330 h 965200"/>
              <a:gd name="connsiteX17" fmla="*/ 0 w 2197100"/>
              <a:gd name="connsiteY17" fmla="*/ 804333 h 965200"/>
              <a:gd name="connsiteX18" fmla="*/ 0 w 2197100"/>
              <a:gd name="connsiteY18" fmla="*/ 563033 h 965200"/>
              <a:gd name="connsiteX19" fmla="*/ 0 w 2197100"/>
              <a:gd name="connsiteY19" fmla="*/ 563033 h 965200"/>
              <a:gd name="connsiteX20" fmla="*/ 0 w 2197100"/>
              <a:gd name="connsiteY20" fmla="*/ 160870 h 965200"/>
              <a:gd name="connsiteX0" fmla="*/ 0 w 2197100"/>
              <a:gd name="connsiteY0" fmla="*/ 160870 h 965200"/>
              <a:gd name="connsiteX1" fmla="*/ 160870 w 2197100"/>
              <a:gd name="connsiteY1" fmla="*/ 0 h 965200"/>
              <a:gd name="connsiteX2" fmla="*/ 366183 w 2197100"/>
              <a:gd name="connsiteY2" fmla="*/ 0 h 965200"/>
              <a:gd name="connsiteX3" fmla="*/ 366183 w 2197100"/>
              <a:gd name="connsiteY3" fmla="*/ 0 h 965200"/>
              <a:gd name="connsiteX4" fmla="*/ 915458 w 2197100"/>
              <a:gd name="connsiteY4" fmla="*/ 0 h 965200"/>
              <a:gd name="connsiteX5" fmla="*/ 2036230 w 2197100"/>
              <a:gd name="connsiteY5" fmla="*/ 0 h 965200"/>
              <a:gd name="connsiteX6" fmla="*/ 2197100 w 2197100"/>
              <a:gd name="connsiteY6" fmla="*/ 160870 h 965200"/>
              <a:gd name="connsiteX7" fmla="*/ 2197100 w 2197100"/>
              <a:gd name="connsiteY7" fmla="*/ 563033 h 965200"/>
              <a:gd name="connsiteX8" fmla="*/ 2197100 w 2197100"/>
              <a:gd name="connsiteY8" fmla="*/ 563033 h 965200"/>
              <a:gd name="connsiteX9" fmla="*/ 2197100 w 2197100"/>
              <a:gd name="connsiteY9" fmla="*/ 804333 h 965200"/>
              <a:gd name="connsiteX10" fmla="*/ 2197100 w 2197100"/>
              <a:gd name="connsiteY10" fmla="*/ 804330 h 965200"/>
              <a:gd name="connsiteX11" fmla="*/ 2036230 w 2197100"/>
              <a:gd name="connsiteY11" fmla="*/ 965200 h 965200"/>
              <a:gd name="connsiteX12" fmla="*/ 915458 w 2197100"/>
              <a:gd name="connsiteY12" fmla="*/ 965200 h 965200"/>
              <a:gd name="connsiteX13" fmla="*/ 366183 w 2197100"/>
              <a:gd name="connsiteY13" fmla="*/ 965200 h 965200"/>
              <a:gd name="connsiteX14" fmla="*/ 160870 w 2197100"/>
              <a:gd name="connsiteY14" fmla="*/ 965200 h 965200"/>
              <a:gd name="connsiteX15" fmla="*/ 0 w 2197100"/>
              <a:gd name="connsiteY15" fmla="*/ 804330 h 965200"/>
              <a:gd name="connsiteX16" fmla="*/ 0 w 2197100"/>
              <a:gd name="connsiteY16" fmla="*/ 804333 h 965200"/>
              <a:gd name="connsiteX17" fmla="*/ 0 w 2197100"/>
              <a:gd name="connsiteY17" fmla="*/ 563033 h 965200"/>
              <a:gd name="connsiteX18" fmla="*/ 0 w 2197100"/>
              <a:gd name="connsiteY18" fmla="*/ 563033 h 965200"/>
              <a:gd name="connsiteX19" fmla="*/ 0 w 21971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1971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66183" y="0"/>
                </a:lnTo>
                <a:lnTo>
                  <a:pt x="366183" y="0"/>
                </a:lnTo>
                <a:lnTo>
                  <a:pt x="915458" y="0"/>
                </a:lnTo>
                <a:lnTo>
                  <a:pt x="2036230" y="0"/>
                </a:lnTo>
                <a:cubicBezTo>
                  <a:pt x="2125076" y="0"/>
                  <a:pt x="2197100" y="72024"/>
                  <a:pt x="2197100" y="160870"/>
                </a:cubicBezTo>
                <a:lnTo>
                  <a:pt x="2197100" y="563033"/>
                </a:lnTo>
                <a:lnTo>
                  <a:pt x="2197100" y="563033"/>
                </a:lnTo>
                <a:lnTo>
                  <a:pt x="2197100" y="804333"/>
                </a:lnTo>
                <a:lnTo>
                  <a:pt x="2197100" y="804330"/>
                </a:lnTo>
                <a:cubicBezTo>
                  <a:pt x="2197100" y="893176"/>
                  <a:pt x="2125076" y="965200"/>
                  <a:pt x="2036230" y="965200"/>
                </a:cubicBezTo>
                <a:lnTo>
                  <a:pt x="915458" y="965200"/>
                </a:lnTo>
                <a:lnTo>
                  <a:pt x="36618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 modified my x-box to get internet – that got me hired!</a:t>
            </a:r>
          </a:p>
        </p:txBody>
      </p:sp>
      <p:sp>
        <p:nvSpPr>
          <p:cNvPr id="16" name="Rounded Rectangular Callout 15">
            <a:extLst>
              <a:ext uri="{FF2B5EF4-FFF2-40B4-BE49-F238E27FC236}">
                <a16:creationId xmlns:a16="http://schemas.microsoft.com/office/drawing/2014/main" id="{FB6A4760-5872-8228-3163-0B406AF194CD}"/>
              </a:ext>
            </a:extLst>
          </p:cNvPr>
          <p:cNvSpPr/>
          <p:nvPr/>
        </p:nvSpPr>
        <p:spPr>
          <a:xfrm>
            <a:off x="426114" y="4322235"/>
            <a:ext cx="1930400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706030 w 1930400"/>
              <a:gd name="connsiteY13" fmla="*/ 1212851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I didn’t learn to read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2498986-C5D8-4FCF-F808-43EC1F20E679}"/>
              </a:ext>
            </a:extLst>
          </p:cNvPr>
          <p:cNvSpPr txBox="1"/>
          <p:nvPr/>
        </p:nvSpPr>
        <p:spPr>
          <a:xfrm>
            <a:off x="9962370" y="6102461"/>
            <a:ext cx="1723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C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Tom…</a:t>
            </a:r>
            <a:endParaRPr lang="en-GB" sz="2000" b="1" dirty="0">
              <a:solidFill>
                <a:srgbClr val="FFC00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56C337F2-39E5-11F5-EE72-EE119143B8D3}"/>
              </a:ext>
            </a:extLst>
          </p:cNvPr>
          <p:cNvSpPr/>
          <p:nvPr/>
        </p:nvSpPr>
        <p:spPr>
          <a:xfrm>
            <a:off x="3102227" y="5596575"/>
            <a:ext cx="1930400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Meeting other nerds was a revelation</a:t>
            </a:r>
          </a:p>
        </p:txBody>
      </p:sp>
      <p:pic>
        <p:nvPicPr>
          <p:cNvPr id="8" name="Online Media 7">
            <a:hlinkClick r:id="" action="ppaction://media"/>
            <a:extLst>
              <a:ext uri="{FF2B5EF4-FFF2-40B4-BE49-F238E27FC236}">
                <a16:creationId xmlns:a16="http://schemas.microsoft.com/office/drawing/2014/main" id="{7BD675F3-E651-B2FB-D611-1A564F52749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854800" y="1598400"/>
            <a:ext cx="6480000" cy="366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90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4FF7CA1-E987-F548-94FF-5D6B16F7FB12}"/>
              </a:ext>
            </a:extLst>
          </p:cNvPr>
          <p:cNvCxnSpPr/>
          <p:nvPr/>
        </p:nvCxnSpPr>
        <p:spPr>
          <a:xfrm>
            <a:off x="6096000" y="1301262"/>
            <a:ext cx="0" cy="4255477"/>
          </a:xfrm>
          <a:prstGeom prst="line">
            <a:avLst/>
          </a:prstGeom>
          <a:ln>
            <a:solidFill>
              <a:schemeClr val="accent1">
                <a:alpha val="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42D9A58-6FF6-CF65-B949-5C33163F2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3752" y="2712129"/>
            <a:ext cx="9144000" cy="2844603"/>
          </a:xfrm>
        </p:spPr>
        <p:txBody>
          <a:bodyPr>
            <a:normAutofit fontScale="90000"/>
          </a:bodyPr>
          <a:lstStyle/>
          <a:p>
            <a:r>
              <a:rPr lang="en-GB" sz="7600" b="1" dirty="0">
                <a:solidFill>
                  <a:srgbClr val="7030A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We’d love your feedback:</a:t>
            </a:r>
            <a:br>
              <a:rPr lang="en-GB" sz="7600" dirty="0"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br>
              <a:rPr lang="en-GB" sz="2200" dirty="0"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2200" dirty="0">
                <a:latin typeface="Roboto Condensed" panose="02000000000000000000" pitchFamily="2" charset="0"/>
                <a:ea typeface="Roboto Condensed" panose="02000000000000000000" pitchFamily="2" charset="0"/>
                <a:hlinkClick r:id="rId3"/>
              </a:rPr>
              <a:t>https://bit.ly/PLU_feedback</a:t>
            </a:r>
            <a:br>
              <a:rPr lang="en-GB" sz="2200" dirty="0"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b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Any questions or ideas?  Email PLU@fujitsu.co.uk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4599FE-93EB-4088-1FC1-4083FF05AD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27887" y="365016"/>
            <a:ext cx="2042028" cy="2042028"/>
          </a:xfrm>
          <a:prstGeom prst="rect">
            <a:avLst/>
          </a:prstGeom>
        </p:spPr>
      </p:pic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AEDA86C0-BD4D-E66A-ADDD-2BEDECB86E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444" y="406485"/>
            <a:ext cx="2291607" cy="17487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291F9FE-9441-BEDD-A4F1-299084B85A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5071" y="6282805"/>
            <a:ext cx="1700564" cy="321728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EB9F6BCD-46E2-B77F-958D-5A1D91703F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92642" y="6174447"/>
            <a:ext cx="974097" cy="448505"/>
          </a:xfrm>
          <a:prstGeom prst="rect">
            <a:avLst/>
          </a:prstGeom>
        </p:spPr>
      </p:pic>
      <p:pic>
        <p:nvPicPr>
          <p:cNvPr id="12" name="Picture 10" descr="Fujitsu in the UK &amp; Ireland - Home | Facebook">
            <a:extLst>
              <a:ext uri="{FF2B5EF4-FFF2-40B4-BE49-F238E27FC236}">
                <a16:creationId xmlns:a16="http://schemas.microsoft.com/office/drawing/2014/main" id="{5A9A9179-7C85-9D29-4C94-08C7AE86D3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9198" y="6174447"/>
            <a:ext cx="560347" cy="560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5A6D9EF-C9B6-F053-827F-D700D986F817}"/>
              </a:ext>
            </a:extLst>
          </p:cNvPr>
          <p:cNvCxnSpPr>
            <a:cxnSpLocks/>
          </p:cNvCxnSpPr>
          <p:nvPr/>
        </p:nvCxnSpPr>
        <p:spPr>
          <a:xfrm>
            <a:off x="190121" y="5977719"/>
            <a:ext cx="11846954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18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hlinkClick r:id="rId4"/>
            <a:extLst>
              <a:ext uri="{FF2B5EF4-FFF2-40B4-BE49-F238E27FC236}">
                <a16:creationId xmlns:a16="http://schemas.microsoft.com/office/drawing/2014/main" id="{B307C2F5-F6E3-997D-8F1D-448E7A4848A0}"/>
              </a:ext>
            </a:extLst>
          </p:cNvPr>
          <p:cNvSpPr txBox="1"/>
          <p:nvPr/>
        </p:nvSpPr>
        <p:spPr>
          <a:xfrm>
            <a:off x="9762836" y="5527567"/>
            <a:ext cx="2056222" cy="1330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4" name="Picture 3" descr="Logo&#10;&#10;Description automatically generated">
            <a:hlinkClick r:id="rId5"/>
            <a:extLst>
              <a:ext uri="{FF2B5EF4-FFF2-40B4-BE49-F238E27FC236}">
                <a16:creationId xmlns:a16="http://schemas.microsoft.com/office/drawing/2014/main" id="{8C833F8D-4642-31F1-D5CF-AD0BA686AD1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0236" y="270153"/>
            <a:ext cx="1533381" cy="1170128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318765-8AD8-DFA0-79B5-E83628F7EB6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860474" y="460860"/>
            <a:ext cx="8050213" cy="1137539"/>
          </a:xfrm>
        </p:spPr>
        <p:txBody>
          <a:bodyPr lIns="0" tIns="0">
            <a:noAutofit/>
          </a:bodyPr>
          <a:lstStyle/>
          <a:p>
            <a:pPr marL="0" indent="0">
              <a:buNone/>
            </a:pPr>
            <a:r>
              <a:rPr lang="en-GB" sz="4400" b="1" dirty="0">
                <a:solidFill>
                  <a:srgbClr val="0F0F0F"/>
                </a:solidFill>
                <a:latin typeface="Roboto" panose="02000000000000000000" pitchFamily="2" charset="0"/>
              </a:rPr>
              <a:t>Cleo, </a:t>
            </a:r>
            <a:r>
              <a:rPr lang="en-GB" sz="4400" dirty="0">
                <a:latin typeface="Roboto" panose="02000000000000000000" pitchFamily="2" charset="0"/>
              </a:rPr>
              <a:t>Tissue Culture Scientist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F0F0F"/>
                </a:solidFill>
                <a:latin typeface="Roboto" panose="02000000000000000000" pitchFamily="2" charset="0"/>
              </a:rPr>
              <a:t>Creating artificial skin to test cosmetics &amp; medicines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7" name="Online Media 6">
            <a:hlinkClick r:id="" action="ppaction://media"/>
            <a:extLst>
              <a:ext uri="{FF2B5EF4-FFF2-40B4-BE49-F238E27FC236}">
                <a16:creationId xmlns:a16="http://schemas.microsoft.com/office/drawing/2014/main" id="{FDE10220-830F-A11C-53D5-CC85513BD4E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7"/>
          <a:stretch>
            <a:fillRect/>
          </a:stretch>
        </p:blipFill>
        <p:spPr>
          <a:xfrm>
            <a:off x="2856000" y="1598399"/>
            <a:ext cx="6480000" cy="3661201"/>
          </a:xfrm>
          <a:prstGeom prst="rect">
            <a:avLst/>
          </a:prstGeom>
        </p:spPr>
      </p:pic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3F4DB381-3006-A81E-9F9B-F0AEACBB3169}"/>
              </a:ext>
            </a:extLst>
          </p:cNvPr>
          <p:cNvSpPr/>
          <p:nvPr/>
        </p:nvSpPr>
        <p:spPr>
          <a:xfrm>
            <a:off x="400236" y="2152072"/>
            <a:ext cx="1930400" cy="1045571"/>
          </a:xfrm>
          <a:custGeom>
            <a:avLst/>
            <a:gdLst>
              <a:gd name="connsiteX0" fmla="*/ 0 w 1930400"/>
              <a:gd name="connsiteY0" fmla="*/ 174265 h 1045571"/>
              <a:gd name="connsiteX1" fmla="*/ 174265 w 1930400"/>
              <a:gd name="connsiteY1" fmla="*/ 0 h 1045571"/>
              <a:gd name="connsiteX2" fmla="*/ 321733 w 1930400"/>
              <a:gd name="connsiteY2" fmla="*/ 0 h 1045571"/>
              <a:gd name="connsiteX3" fmla="*/ 321733 w 1930400"/>
              <a:gd name="connsiteY3" fmla="*/ 0 h 1045571"/>
              <a:gd name="connsiteX4" fmla="*/ 804333 w 1930400"/>
              <a:gd name="connsiteY4" fmla="*/ 0 h 1045571"/>
              <a:gd name="connsiteX5" fmla="*/ 1756135 w 1930400"/>
              <a:gd name="connsiteY5" fmla="*/ 0 h 1045571"/>
              <a:gd name="connsiteX6" fmla="*/ 1930400 w 1930400"/>
              <a:gd name="connsiteY6" fmla="*/ 174265 h 1045571"/>
              <a:gd name="connsiteX7" fmla="*/ 1930400 w 1930400"/>
              <a:gd name="connsiteY7" fmla="*/ 609916 h 1045571"/>
              <a:gd name="connsiteX8" fmla="*/ 1930400 w 1930400"/>
              <a:gd name="connsiteY8" fmla="*/ 609916 h 1045571"/>
              <a:gd name="connsiteX9" fmla="*/ 1930400 w 1930400"/>
              <a:gd name="connsiteY9" fmla="*/ 871309 h 1045571"/>
              <a:gd name="connsiteX10" fmla="*/ 1930400 w 1930400"/>
              <a:gd name="connsiteY10" fmla="*/ 871306 h 1045571"/>
              <a:gd name="connsiteX11" fmla="*/ 1756135 w 1930400"/>
              <a:gd name="connsiteY11" fmla="*/ 1045571 h 1045571"/>
              <a:gd name="connsiteX12" fmla="*/ 804333 w 1930400"/>
              <a:gd name="connsiteY12" fmla="*/ 1045571 h 1045571"/>
              <a:gd name="connsiteX13" fmla="*/ 156633 w 1930400"/>
              <a:gd name="connsiteY13" fmla="*/ 1286324 h 1045571"/>
              <a:gd name="connsiteX14" fmla="*/ 321733 w 1930400"/>
              <a:gd name="connsiteY14" fmla="*/ 1045571 h 1045571"/>
              <a:gd name="connsiteX15" fmla="*/ 174265 w 1930400"/>
              <a:gd name="connsiteY15" fmla="*/ 1045571 h 1045571"/>
              <a:gd name="connsiteX16" fmla="*/ 0 w 1930400"/>
              <a:gd name="connsiteY16" fmla="*/ 871306 h 1045571"/>
              <a:gd name="connsiteX17" fmla="*/ 0 w 1930400"/>
              <a:gd name="connsiteY17" fmla="*/ 871309 h 1045571"/>
              <a:gd name="connsiteX18" fmla="*/ 0 w 1930400"/>
              <a:gd name="connsiteY18" fmla="*/ 609916 h 1045571"/>
              <a:gd name="connsiteX19" fmla="*/ 0 w 1930400"/>
              <a:gd name="connsiteY19" fmla="*/ 609916 h 1045571"/>
              <a:gd name="connsiteX20" fmla="*/ 0 w 1930400"/>
              <a:gd name="connsiteY20" fmla="*/ 174265 h 1045571"/>
              <a:gd name="connsiteX0" fmla="*/ 0 w 1930400"/>
              <a:gd name="connsiteY0" fmla="*/ 174265 h 1045571"/>
              <a:gd name="connsiteX1" fmla="*/ 174265 w 1930400"/>
              <a:gd name="connsiteY1" fmla="*/ 0 h 1045571"/>
              <a:gd name="connsiteX2" fmla="*/ 321733 w 1930400"/>
              <a:gd name="connsiteY2" fmla="*/ 0 h 1045571"/>
              <a:gd name="connsiteX3" fmla="*/ 321733 w 1930400"/>
              <a:gd name="connsiteY3" fmla="*/ 0 h 1045571"/>
              <a:gd name="connsiteX4" fmla="*/ 804333 w 1930400"/>
              <a:gd name="connsiteY4" fmla="*/ 0 h 1045571"/>
              <a:gd name="connsiteX5" fmla="*/ 1756135 w 1930400"/>
              <a:gd name="connsiteY5" fmla="*/ 0 h 1045571"/>
              <a:gd name="connsiteX6" fmla="*/ 1930400 w 1930400"/>
              <a:gd name="connsiteY6" fmla="*/ 174265 h 1045571"/>
              <a:gd name="connsiteX7" fmla="*/ 1930400 w 1930400"/>
              <a:gd name="connsiteY7" fmla="*/ 609916 h 1045571"/>
              <a:gd name="connsiteX8" fmla="*/ 1930400 w 1930400"/>
              <a:gd name="connsiteY8" fmla="*/ 609916 h 1045571"/>
              <a:gd name="connsiteX9" fmla="*/ 1930400 w 1930400"/>
              <a:gd name="connsiteY9" fmla="*/ 871309 h 1045571"/>
              <a:gd name="connsiteX10" fmla="*/ 1930400 w 1930400"/>
              <a:gd name="connsiteY10" fmla="*/ 871306 h 1045571"/>
              <a:gd name="connsiteX11" fmla="*/ 1756135 w 1930400"/>
              <a:gd name="connsiteY11" fmla="*/ 1045571 h 1045571"/>
              <a:gd name="connsiteX12" fmla="*/ 804333 w 1930400"/>
              <a:gd name="connsiteY12" fmla="*/ 1045571 h 1045571"/>
              <a:gd name="connsiteX13" fmla="*/ 321733 w 1930400"/>
              <a:gd name="connsiteY13" fmla="*/ 1045571 h 1045571"/>
              <a:gd name="connsiteX14" fmla="*/ 174265 w 1930400"/>
              <a:gd name="connsiteY14" fmla="*/ 1045571 h 1045571"/>
              <a:gd name="connsiteX15" fmla="*/ 0 w 1930400"/>
              <a:gd name="connsiteY15" fmla="*/ 871306 h 1045571"/>
              <a:gd name="connsiteX16" fmla="*/ 0 w 1930400"/>
              <a:gd name="connsiteY16" fmla="*/ 871309 h 1045571"/>
              <a:gd name="connsiteX17" fmla="*/ 0 w 1930400"/>
              <a:gd name="connsiteY17" fmla="*/ 609916 h 1045571"/>
              <a:gd name="connsiteX18" fmla="*/ 0 w 1930400"/>
              <a:gd name="connsiteY18" fmla="*/ 609916 h 1045571"/>
              <a:gd name="connsiteX19" fmla="*/ 0 w 1930400"/>
              <a:gd name="connsiteY19" fmla="*/ 174265 h 1045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1045571">
                <a:moveTo>
                  <a:pt x="0" y="174265"/>
                </a:moveTo>
                <a:cubicBezTo>
                  <a:pt x="0" y="78021"/>
                  <a:pt x="78021" y="0"/>
                  <a:pt x="174265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56135" y="0"/>
                </a:lnTo>
                <a:cubicBezTo>
                  <a:pt x="1852379" y="0"/>
                  <a:pt x="1930400" y="78021"/>
                  <a:pt x="1930400" y="174265"/>
                </a:cubicBezTo>
                <a:lnTo>
                  <a:pt x="1930400" y="609916"/>
                </a:lnTo>
                <a:lnTo>
                  <a:pt x="1930400" y="609916"/>
                </a:lnTo>
                <a:lnTo>
                  <a:pt x="1930400" y="871309"/>
                </a:lnTo>
                <a:lnTo>
                  <a:pt x="1930400" y="871306"/>
                </a:lnTo>
                <a:cubicBezTo>
                  <a:pt x="1930400" y="967550"/>
                  <a:pt x="1852379" y="1045571"/>
                  <a:pt x="1756135" y="1045571"/>
                </a:cubicBezTo>
                <a:lnTo>
                  <a:pt x="804333" y="1045571"/>
                </a:lnTo>
                <a:lnTo>
                  <a:pt x="321733" y="1045571"/>
                </a:lnTo>
                <a:lnTo>
                  <a:pt x="174265" y="1045571"/>
                </a:lnTo>
                <a:cubicBezTo>
                  <a:pt x="78021" y="1045571"/>
                  <a:pt x="0" y="967550"/>
                  <a:pt x="0" y="871306"/>
                </a:cubicBezTo>
                <a:lnTo>
                  <a:pt x="0" y="871309"/>
                </a:lnTo>
                <a:lnTo>
                  <a:pt x="0" y="609916"/>
                </a:lnTo>
                <a:lnTo>
                  <a:pt x="0" y="609916"/>
                </a:lnTo>
                <a:lnTo>
                  <a:pt x="0" y="174265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 create skin as </a:t>
            </a:r>
            <a:b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an alternative to animal testing</a:t>
            </a: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390CB85E-3226-341F-314D-C0AB62E40A4F}"/>
              </a:ext>
            </a:extLst>
          </p:cNvPr>
          <p:cNvSpPr/>
          <p:nvPr/>
        </p:nvSpPr>
        <p:spPr>
          <a:xfrm>
            <a:off x="3104564" y="5527567"/>
            <a:ext cx="1930400" cy="1103445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 squashed my nerdiness</a:t>
            </a:r>
          </a:p>
        </p:txBody>
      </p:sp>
      <p:sp>
        <p:nvSpPr>
          <p:cNvPr id="13" name="Rounded Rectangular Callout 12">
            <a:extLst>
              <a:ext uri="{FF2B5EF4-FFF2-40B4-BE49-F238E27FC236}">
                <a16:creationId xmlns:a16="http://schemas.microsoft.com/office/drawing/2014/main" id="{33712D32-2887-4CAC-1C06-847D3FA2C3C4}"/>
              </a:ext>
            </a:extLst>
          </p:cNvPr>
          <p:cNvSpPr/>
          <p:nvPr/>
        </p:nvSpPr>
        <p:spPr>
          <a:xfrm>
            <a:off x="6470373" y="5527567"/>
            <a:ext cx="1930400" cy="1103444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160867 h 965200"/>
              <a:gd name="connsiteX8" fmla="*/ 2399777 w 1930400"/>
              <a:gd name="connsiteY8" fmla="*/ 258760 h 965200"/>
              <a:gd name="connsiteX9" fmla="*/ 1930400 w 1930400"/>
              <a:gd name="connsiteY9" fmla="*/ 402167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402167 h 965200"/>
              <a:gd name="connsiteX18" fmla="*/ 0 w 1930400"/>
              <a:gd name="connsiteY18" fmla="*/ 160867 h 965200"/>
              <a:gd name="connsiteX19" fmla="*/ 0 w 1930400"/>
              <a:gd name="connsiteY19" fmla="*/ 160867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160867 h 965200"/>
              <a:gd name="connsiteX8" fmla="*/ 1930400 w 1930400"/>
              <a:gd name="connsiteY8" fmla="*/ 402167 h 965200"/>
              <a:gd name="connsiteX9" fmla="*/ 1930400 w 1930400"/>
              <a:gd name="connsiteY9" fmla="*/ 804330 h 965200"/>
              <a:gd name="connsiteX10" fmla="*/ 1769530 w 1930400"/>
              <a:gd name="connsiteY10" fmla="*/ 965200 h 965200"/>
              <a:gd name="connsiteX11" fmla="*/ 1608667 w 1930400"/>
              <a:gd name="connsiteY11" fmla="*/ 965200 h 965200"/>
              <a:gd name="connsiteX12" fmla="*/ 11260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402167 h 965200"/>
              <a:gd name="connsiteX17" fmla="*/ 0 w 1930400"/>
              <a:gd name="connsiteY17" fmla="*/ 160867 h 965200"/>
              <a:gd name="connsiteX18" fmla="*/ 0 w 1930400"/>
              <a:gd name="connsiteY18" fmla="*/ 160867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160867"/>
                </a:lnTo>
                <a:lnTo>
                  <a:pt x="1930400" y="402167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402167"/>
                </a:lnTo>
                <a:lnTo>
                  <a:pt x="0" y="160867"/>
                </a:lnTo>
                <a:lnTo>
                  <a:pt x="0" y="160867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Biomedical materials science at uni</a:t>
            </a:r>
          </a:p>
        </p:txBody>
      </p: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52C7ED6C-7D46-E334-C841-2340CCB6ACF3}"/>
              </a:ext>
            </a:extLst>
          </p:cNvPr>
          <p:cNvSpPr/>
          <p:nvPr/>
        </p:nvSpPr>
        <p:spPr>
          <a:xfrm>
            <a:off x="9841920" y="1658610"/>
            <a:ext cx="1968315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Thinking creatively outside the box</a:t>
            </a:r>
          </a:p>
        </p:txBody>
      </p:sp>
      <p:sp>
        <p:nvSpPr>
          <p:cNvPr id="15" name="Rounded Rectangular Callout 14">
            <a:extLst>
              <a:ext uri="{FF2B5EF4-FFF2-40B4-BE49-F238E27FC236}">
                <a16:creationId xmlns:a16="http://schemas.microsoft.com/office/drawing/2014/main" id="{65311F41-476E-1571-0BD4-AC65FEA2D707}"/>
              </a:ext>
            </a:extLst>
          </p:cNvPr>
          <p:cNvSpPr/>
          <p:nvPr/>
        </p:nvSpPr>
        <p:spPr>
          <a:xfrm>
            <a:off x="9888659" y="3493628"/>
            <a:ext cx="1930399" cy="1052944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More black female role models now</a:t>
            </a:r>
          </a:p>
        </p:txBody>
      </p:sp>
      <p:sp>
        <p:nvSpPr>
          <p:cNvPr id="16" name="Rounded Rectangular Callout 15">
            <a:extLst>
              <a:ext uri="{FF2B5EF4-FFF2-40B4-BE49-F238E27FC236}">
                <a16:creationId xmlns:a16="http://schemas.microsoft.com/office/drawing/2014/main" id="{FB6A4760-5872-8228-3163-0B406AF194CD}"/>
              </a:ext>
            </a:extLst>
          </p:cNvPr>
          <p:cNvSpPr/>
          <p:nvPr/>
        </p:nvSpPr>
        <p:spPr>
          <a:xfrm>
            <a:off x="400236" y="4248728"/>
            <a:ext cx="1862673" cy="111171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706030 w 1930400"/>
              <a:gd name="connsiteY13" fmla="*/ 1212851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Do YOU!</a:t>
            </a:r>
          </a:p>
          <a:p>
            <a:pPr algn="ctr"/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Stay true to yourself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2498986-C5D8-4FCF-F808-43EC1F20E679}"/>
              </a:ext>
            </a:extLst>
          </p:cNvPr>
          <p:cNvSpPr txBox="1"/>
          <p:nvPr/>
        </p:nvSpPr>
        <p:spPr>
          <a:xfrm>
            <a:off x="9973193" y="6146194"/>
            <a:ext cx="1761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C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Cleo</a:t>
            </a:r>
            <a:r>
              <a:rPr lang="en-GB" b="1" dirty="0">
                <a:solidFill>
                  <a:srgbClr val="FFC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…</a:t>
            </a:r>
            <a:endParaRPr lang="en-GB" b="1" dirty="0">
              <a:solidFill>
                <a:srgbClr val="FFC00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834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hlinkClick r:id="rId4"/>
            <a:extLst>
              <a:ext uri="{FF2B5EF4-FFF2-40B4-BE49-F238E27FC236}">
                <a16:creationId xmlns:a16="http://schemas.microsoft.com/office/drawing/2014/main" id="{B307C2F5-F6E3-997D-8F1D-448E7A4848A0}"/>
              </a:ext>
            </a:extLst>
          </p:cNvPr>
          <p:cNvSpPr txBox="1"/>
          <p:nvPr/>
        </p:nvSpPr>
        <p:spPr>
          <a:xfrm>
            <a:off x="9725891" y="5305449"/>
            <a:ext cx="2065872" cy="1552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318765-8AD8-DFA0-79B5-E83628F7EB6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860474" y="460860"/>
            <a:ext cx="8050213" cy="1137540"/>
          </a:xfrm>
        </p:spPr>
        <p:txBody>
          <a:bodyPr lIns="0" tIns="0">
            <a:noAutofit/>
          </a:bodyPr>
          <a:lstStyle/>
          <a:p>
            <a:pPr marL="0" indent="0">
              <a:buNone/>
            </a:pPr>
            <a:r>
              <a:rPr lang="en-GB" sz="4400" b="1" dirty="0">
                <a:solidFill>
                  <a:srgbClr val="0F0F0F"/>
                </a:solidFill>
                <a:latin typeface="Roboto" panose="02000000000000000000" pitchFamily="2" charset="0"/>
              </a:rPr>
              <a:t>Reece, </a:t>
            </a:r>
            <a:r>
              <a:rPr lang="en-GB" sz="4400" dirty="0">
                <a:solidFill>
                  <a:srgbClr val="0F0F0F"/>
                </a:solidFill>
                <a:latin typeface="Roboto" panose="02000000000000000000" pitchFamily="2" charset="0"/>
              </a:rPr>
              <a:t>Lead App Designer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F0F0F"/>
                </a:solidFill>
                <a:latin typeface="Roboto" panose="02000000000000000000" pitchFamily="2" charset="0"/>
              </a:rPr>
              <a:t>Creating phone and web apps that are slick and fun to use.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3F4DB381-3006-A81E-9F9B-F0AEACBB3169}"/>
              </a:ext>
            </a:extLst>
          </p:cNvPr>
          <p:cNvSpPr/>
          <p:nvPr/>
        </p:nvSpPr>
        <p:spPr>
          <a:xfrm>
            <a:off x="400236" y="2217772"/>
            <a:ext cx="1965914" cy="965200"/>
          </a:xfrm>
          <a:custGeom>
            <a:avLst/>
            <a:gdLst>
              <a:gd name="connsiteX0" fmla="*/ 0 w 1965914"/>
              <a:gd name="connsiteY0" fmla="*/ 160870 h 965200"/>
              <a:gd name="connsiteX1" fmla="*/ 160870 w 1965914"/>
              <a:gd name="connsiteY1" fmla="*/ 0 h 965200"/>
              <a:gd name="connsiteX2" fmla="*/ 327652 w 1965914"/>
              <a:gd name="connsiteY2" fmla="*/ 0 h 965200"/>
              <a:gd name="connsiteX3" fmla="*/ 327652 w 1965914"/>
              <a:gd name="connsiteY3" fmla="*/ 0 h 965200"/>
              <a:gd name="connsiteX4" fmla="*/ 819131 w 1965914"/>
              <a:gd name="connsiteY4" fmla="*/ 0 h 965200"/>
              <a:gd name="connsiteX5" fmla="*/ 1805044 w 1965914"/>
              <a:gd name="connsiteY5" fmla="*/ 0 h 965200"/>
              <a:gd name="connsiteX6" fmla="*/ 1965914 w 1965914"/>
              <a:gd name="connsiteY6" fmla="*/ 160870 h 965200"/>
              <a:gd name="connsiteX7" fmla="*/ 1965914 w 1965914"/>
              <a:gd name="connsiteY7" fmla="*/ 563033 h 965200"/>
              <a:gd name="connsiteX8" fmla="*/ 1965914 w 1965914"/>
              <a:gd name="connsiteY8" fmla="*/ 563033 h 965200"/>
              <a:gd name="connsiteX9" fmla="*/ 1965914 w 1965914"/>
              <a:gd name="connsiteY9" fmla="*/ 804333 h 965200"/>
              <a:gd name="connsiteX10" fmla="*/ 1965914 w 1965914"/>
              <a:gd name="connsiteY10" fmla="*/ 804330 h 965200"/>
              <a:gd name="connsiteX11" fmla="*/ 1805044 w 1965914"/>
              <a:gd name="connsiteY11" fmla="*/ 965200 h 965200"/>
              <a:gd name="connsiteX12" fmla="*/ 819131 w 1965914"/>
              <a:gd name="connsiteY12" fmla="*/ 965200 h 965200"/>
              <a:gd name="connsiteX13" fmla="*/ 159514 w 1965914"/>
              <a:gd name="connsiteY13" fmla="*/ 1187447 h 965200"/>
              <a:gd name="connsiteX14" fmla="*/ 327652 w 1965914"/>
              <a:gd name="connsiteY14" fmla="*/ 965200 h 965200"/>
              <a:gd name="connsiteX15" fmla="*/ 160870 w 1965914"/>
              <a:gd name="connsiteY15" fmla="*/ 965200 h 965200"/>
              <a:gd name="connsiteX16" fmla="*/ 0 w 1965914"/>
              <a:gd name="connsiteY16" fmla="*/ 804330 h 965200"/>
              <a:gd name="connsiteX17" fmla="*/ 0 w 1965914"/>
              <a:gd name="connsiteY17" fmla="*/ 804333 h 965200"/>
              <a:gd name="connsiteX18" fmla="*/ 0 w 1965914"/>
              <a:gd name="connsiteY18" fmla="*/ 563033 h 965200"/>
              <a:gd name="connsiteX19" fmla="*/ 0 w 1965914"/>
              <a:gd name="connsiteY19" fmla="*/ 563033 h 965200"/>
              <a:gd name="connsiteX20" fmla="*/ 0 w 1965914"/>
              <a:gd name="connsiteY20" fmla="*/ 160870 h 965200"/>
              <a:gd name="connsiteX0" fmla="*/ 0 w 1965914"/>
              <a:gd name="connsiteY0" fmla="*/ 160870 h 965200"/>
              <a:gd name="connsiteX1" fmla="*/ 160870 w 1965914"/>
              <a:gd name="connsiteY1" fmla="*/ 0 h 965200"/>
              <a:gd name="connsiteX2" fmla="*/ 327652 w 1965914"/>
              <a:gd name="connsiteY2" fmla="*/ 0 h 965200"/>
              <a:gd name="connsiteX3" fmla="*/ 327652 w 1965914"/>
              <a:gd name="connsiteY3" fmla="*/ 0 h 965200"/>
              <a:gd name="connsiteX4" fmla="*/ 819131 w 1965914"/>
              <a:gd name="connsiteY4" fmla="*/ 0 h 965200"/>
              <a:gd name="connsiteX5" fmla="*/ 1805044 w 1965914"/>
              <a:gd name="connsiteY5" fmla="*/ 0 h 965200"/>
              <a:gd name="connsiteX6" fmla="*/ 1965914 w 1965914"/>
              <a:gd name="connsiteY6" fmla="*/ 160870 h 965200"/>
              <a:gd name="connsiteX7" fmla="*/ 1965914 w 1965914"/>
              <a:gd name="connsiteY7" fmla="*/ 563033 h 965200"/>
              <a:gd name="connsiteX8" fmla="*/ 1965914 w 1965914"/>
              <a:gd name="connsiteY8" fmla="*/ 563033 h 965200"/>
              <a:gd name="connsiteX9" fmla="*/ 1965914 w 1965914"/>
              <a:gd name="connsiteY9" fmla="*/ 804333 h 965200"/>
              <a:gd name="connsiteX10" fmla="*/ 1965914 w 1965914"/>
              <a:gd name="connsiteY10" fmla="*/ 804330 h 965200"/>
              <a:gd name="connsiteX11" fmla="*/ 1805044 w 1965914"/>
              <a:gd name="connsiteY11" fmla="*/ 965200 h 965200"/>
              <a:gd name="connsiteX12" fmla="*/ 819131 w 1965914"/>
              <a:gd name="connsiteY12" fmla="*/ 965200 h 965200"/>
              <a:gd name="connsiteX13" fmla="*/ 327652 w 1965914"/>
              <a:gd name="connsiteY13" fmla="*/ 965200 h 965200"/>
              <a:gd name="connsiteX14" fmla="*/ 160870 w 1965914"/>
              <a:gd name="connsiteY14" fmla="*/ 965200 h 965200"/>
              <a:gd name="connsiteX15" fmla="*/ 0 w 1965914"/>
              <a:gd name="connsiteY15" fmla="*/ 804330 h 965200"/>
              <a:gd name="connsiteX16" fmla="*/ 0 w 1965914"/>
              <a:gd name="connsiteY16" fmla="*/ 804333 h 965200"/>
              <a:gd name="connsiteX17" fmla="*/ 0 w 1965914"/>
              <a:gd name="connsiteY17" fmla="*/ 563033 h 965200"/>
              <a:gd name="connsiteX18" fmla="*/ 0 w 1965914"/>
              <a:gd name="connsiteY18" fmla="*/ 563033 h 965200"/>
              <a:gd name="connsiteX19" fmla="*/ 0 w 1965914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65914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7652" y="0"/>
                </a:lnTo>
                <a:lnTo>
                  <a:pt x="327652" y="0"/>
                </a:lnTo>
                <a:lnTo>
                  <a:pt x="819131" y="0"/>
                </a:lnTo>
                <a:lnTo>
                  <a:pt x="1805044" y="0"/>
                </a:lnTo>
                <a:cubicBezTo>
                  <a:pt x="1893890" y="0"/>
                  <a:pt x="1965914" y="72024"/>
                  <a:pt x="1965914" y="160870"/>
                </a:cubicBezTo>
                <a:lnTo>
                  <a:pt x="1965914" y="563033"/>
                </a:lnTo>
                <a:lnTo>
                  <a:pt x="1965914" y="563033"/>
                </a:lnTo>
                <a:lnTo>
                  <a:pt x="1965914" y="804333"/>
                </a:lnTo>
                <a:lnTo>
                  <a:pt x="1965914" y="804330"/>
                </a:lnTo>
                <a:cubicBezTo>
                  <a:pt x="1965914" y="893176"/>
                  <a:pt x="1893890" y="965200"/>
                  <a:pt x="1805044" y="965200"/>
                </a:cubicBezTo>
                <a:lnTo>
                  <a:pt x="819131" y="965200"/>
                </a:lnTo>
                <a:lnTo>
                  <a:pt x="327652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 do my bit of magic!</a:t>
            </a:r>
          </a:p>
        </p:txBody>
      </p:sp>
      <p:sp>
        <p:nvSpPr>
          <p:cNvPr id="13" name="Rounded Rectangular Callout 12">
            <a:extLst>
              <a:ext uri="{FF2B5EF4-FFF2-40B4-BE49-F238E27FC236}">
                <a16:creationId xmlns:a16="http://schemas.microsoft.com/office/drawing/2014/main" id="{33712D32-2887-4CAC-1C06-847D3FA2C3C4}"/>
              </a:ext>
            </a:extLst>
          </p:cNvPr>
          <p:cNvSpPr/>
          <p:nvPr/>
        </p:nvSpPr>
        <p:spPr>
          <a:xfrm>
            <a:off x="6470373" y="5527566"/>
            <a:ext cx="1930400" cy="1076433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160867 h 965200"/>
              <a:gd name="connsiteX8" fmla="*/ 2399777 w 1930400"/>
              <a:gd name="connsiteY8" fmla="*/ 258760 h 965200"/>
              <a:gd name="connsiteX9" fmla="*/ 1930400 w 1930400"/>
              <a:gd name="connsiteY9" fmla="*/ 402167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402167 h 965200"/>
              <a:gd name="connsiteX18" fmla="*/ 0 w 1930400"/>
              <a:gd name="connsiteY18" fmla="*/ 160867 h 965200"/>
              <a:gd name="connsiteX19" fmla="*/ 0 w 1930400"/>
              <a:gd name="connsiteY19" fmla="*/ 160867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160867 h 965200"/>
              <a:gd name="connsiteX8" fmla="*/ 1930400 w 1930400"/>
              <a:gd name="connsiteY8" fmla="*/ 402167 h 965200"/>
              <a:gd name="connsiteX9" fmla="*/ 1930400 w 1930400"/>
              <a:gd name="connsiteY9" fmla="*/ 804330 h 965200"/>
              <a:gd name="connsiteX10" fmla="*/ 1769530 w 1930400"/>
              <a:gd name="connsiteY10" fmla="*/ 965200 h 965200"/>
              <a:gd name="connsiteX11" fmla="*/ 1608667 w 1930400"/>
              <a:gd name="connsiteY11" fmla="*/ 965200 h 965200"/>
              <a:gd name="connsiteX12" fmla="*/ 11260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402167 h 965200"/>
              <a:gd name="connsiteX17" fmla="*/ 0 w 1930400"/>
              <a:gd name="connsiteY17" fmla="*/ 160867 h 965200"/>
              <a:gd name="connsiteX18" fmla="*/ 0 w 1930400"/>
              <a:gd name="connsiteY18" fmla="*/ 160867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160867"/>
                </a:lnTo>
                <a:lnTo>
                  <a:pt x="1930400" y="402167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402167"/>
                </a:lnTo>
                <a:lnTo>
                  <a:pt x="0" y="160867"/>
                </a:lnTo>
                <a:lnTo>
                  <a:pt x="0" y="160867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Stumbled across degree apprenticeships</a:t>
            </a:r>
          </a:p>
        </p:txBody>
      </p: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52C7ED6C-7D46-E334-C841-2340CCB6ACF3}"/>
              </a:ext>
            </a:extLst>
          </p:cNvPr>
          <p:cNvSpPr/>
          <p:nvPr/>
        </p:nvSpPr>
        <p:spPr>
          <a:xfrm>
            <a:off x="9851158" y="1598400"/>
            <a:ext cx="1930400" cy="106944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780717 w 1930400"/>
              <a:gd name="connsiteY13" fmla="*/ 1201095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 am really REALLY enjoying it</a:t>
            </a:r>
          </a:p>
        </p:txBody>
      </p:sp>
      <p:sp>
        <p:nvSpPr>
          <p:cNvPr id="15" name="Rounded Rectangular Callout 14">
            <a:extLst>
              <a:ext uri="{FF2B5EF4-FFF2-40B4-BE49-F238E27FC236}">
                <a16:creationId xmlns:a16="http://schemas.microsoft.com/office/drawing/2014/main" id="{65311F41-476E-1571-0BD4-AC65FEA2D707}"/>
              </a:ext>
            </a:extLst>
          </p:cNvPr>
          <p:cNvSpPr/>
          <p:nvPr/>
        </p:nvSpPr>
        <p:spPr>
          <a:xfrm>
            <a:off x="9861363" y="3428999"/>
            <a:ext cx="1930400" cy="1115291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 bought my own house, aged 21</a:t>
            </a:r>
          </a:p>
        </p:txBody>
      </p:sp>
      <p:sp>
        <p:nvSpPr>
          <p:cNvPr id="16" name="Rounded Rectangular Callout 15">
            <a:extLst>
              <a:ext uri="{FF2B5EF4-FFF2-40B4-BE49-F238E27FC236}">
                <a16:creationId xmlns:a16="http://schemas.microsoft.com/office/drawing/2014/main" id="{FB6A4760-5872-8228-3163-0B406AF194CD}"/>
              </a:ext>
            </a:extLst>
          </p:cNvPr>
          <p:cNvSpPr/>
          <p:nvPr/>
        </p:nvSpPr>
        <p:spPr>
          <a:xfrm>
            <a:off x="400236" y="4257964"/>
            <a:ext cx="1930400" cy="1069892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706030 w 1930400"/>
              <a:gd name="connsiteY13" fmla="*/ 1212851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Class clown…I got suspended from school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2498986-C5D8-4FCF-F808-43EC1F20E679}"/>
              </a:ext>
            </a:extLst>
          </p:cNvPr>
          <p:cNvSpPr txBox="1"/>
          <p:nvPr/>
        </p:nvSpPr>
        <p:spPr>
          <a:xfrm>
            <a:off x="9823450" y="6146193"/>
            <a:ext cx="19683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C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Reece</a:t>
            </a:r>
            <a:r>
              <a:rPr lang="en-GB" b="1" dirty="0">
                <a:solidFill>
                  <a:srgbClr val="FFC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…</a:t>
            </a:r>
            <a:endParaRPr lang="en-GB" b="1" dirty="0">
              <a:solidFill>
                <a:srgbClr val="FFC00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pic>
        <p:nvPicPr>
          <p:cNvPr id="2" name="Online Media 1">
            <a:hlinkClick r:id="" action="ppaction://media"/>
            <a:extLst>
              <a:ext uri="{FF2B5EF4-FFF2-40B4-BE49-F238E27FC236}">
                <a16:creationId xmlns:a16="http://schemas.microsoft.com/office/drawing/2014/main" id="{8A999B81-DAAF-3E2C-37C7-C6B2BEF9B6D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854800" y="1598400"/>
            <a:ext cx="6480000" cy="3661200"/>
          </a:xfrm>
          <a:prstGeom prst="rect">
            <a:avLst/>
          </a:prstGeom>
        </p:spPr>
      </p:pic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56C337F2-39E5-11F5-EE72-EE119143B8D3}"/>
              </a:ext>
            </a:extLst>
          </p:cNvPr>
          <p:cNvSpPr/>
          <p:nvPr/>
        </p:nvSpPr>
        <p:spPr>
          <a:xfrm>
            <a:off x="3093601" y="5527567"/>
            <a:ext cx="1930400" cy="1076432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Mash-up of tech and creativity</a:t>
            </a:r>
          </a:p>
        </p:txBody>
      </p:sp>
    </p:spTree>
    <p:extLst>
      <p:ext uri="{BB962C8B-B14F-4D97-AF65-F5344CB8AC3E}">
        <p14:creationId xmlns:p14="http://schemas.microsoft.com/office/powerpoint/2010/main" val="378771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hlinkClick r:id="rId4"/>
            <a:extLst>
              <a:ext uri="{FF2B5EF4-FFF2-40B4-BE49-F238E27FC236}">
                <a16:creationId xmlns:a16="http://schemas.microsoft.com/office/drawing/2014/main" id="{B307C2F5-F6E3-997D-8F1D-448E7A4848A0}"/>
              </a:ext>
            </a:extLst>
          </p:cNvPr>
          <p:cNvSpPr txBox="1"/>
          <p:nvPr/>
        </p:nvSpPr>
        <p:spPr>
          <a:xfrm>
            <a:off x="9744363" y="5305449"/>
            <a:ext cx="2114169" cy="1552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318765-8AD8-DFA0-79B5-E83628F7EB6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844000" y="460801"/>
            <a:ext cx="7288441" cy="1137600"/>
          </a:xfrm>
        </p:spPr>
        <p:txBody>
          <a:bodyPr lIns="0" tIns="0">
            <a:noAutofit/>
          </a:bodyPr>
          <a:lstStyle/>
          <a:p>
            <a:pPr marL="0" indent="0">
              <a:buNone/>
            </a:pPr>
            <a:r>
              <a:rPr lang="en-GB" sz="4400" b="1" dirty="0">
                <a:solidFill>
                  <a:srgbClr val="0F0F0F"/>
                </a:solidFill>
                <a:latin typeface="Roboto" panose="02000000000000000000" pitchFamily="2" charset="0"/>
              </a:rPr>
              <a:t>James, </a:t>
            </a:r>
            <a:r>
              <a:rPr lang="en-GB" sz="4400" dirty="0">
                <a:solidFill>
                  <a:srgbClr val="0F0F0F"/>
                </a:solidFill>
                <a:latin typeface="Roboto" panose="02000000000000000000" pitchFamily="2" charset="0"/>
              </a:rPr>
              <a:t>tech developer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F0F0F"/>
                </a:solidFill>
                <a:latin typeface="Roboto" panose="02000000000000000000" pitchFamily="2" charset="0"/>
              </a:rPr>
              <a:t>Creates immersive VR programs to help train people from anywhere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3F4DB381-3006-A81E-9F9B-F0AEACBB3169}"/>
              </a:ext>
            </a:extLst>
          </p:cNvPr>
          <p:cNvSpPr/>
          <p:nvPr/>
        </p:nvSpPr>
        <p:spPr>
          <a:xfrm>
            <a:off x="400235" y="2230891"/>
            <a:ext cx="2010455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Move to UK at </a:t>
            </a:r>
            <a:b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12 was tough</a:t>
            </a:r>
          </a:p>
        </p:txBody>
      </p:sp>
      <p:sp>
        <p:nvSpPr>
          <p:cNvPr id="13" name="Rounded Rectangular Callout 12">
            <a:extLst>
              <a:ext uri="{FF2B5EF4-FFF2-40B4-BE49-F238E27FC236}">
                <a16:creationId xmlns:a16="http://schemas.microsoft.com/office/drawing/2014/main" id="{33712D32-2887-4CAC-1C06-847D3FA2C3C4}"/>
              </a:ext>
            </a:extLst>
          </p:cNvPr>
          <p:cNvSpPr/>
          <p:nvPr/>
        </p:nvSpPr>
        <p:spPr>
          <a:xfrm>
            <a:off x="6470373" y="5527567"/>
            <a:ext cx="1930400" cy="1085668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160867 h 965200"/>
              <a:gd name="connsiteX8" fmla="*/ 2399777 w 1930400"/>
              <a:gd name="connsiteY8" fmla="*/ 258760 h 965200"/>
              <a:gd name="connsiteX9" fmla="*/ 1930400 w 1930400"/>
              <a:gd name="connsiteY9" fmla="*/ 402167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402167 h 965200"/>
              <a:gd name="connsiteX18" fmla="*/ 0 w 1930400"/>
              <a:gd name="connsiteY18" fmla="*/ 160867 h 965200"/>
              <a:gd name="connsiteX19" fmla="*/ 0 w 1930400"/>
              <a:gd name="connsiteY19" fmla="*/ 160867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160867 h 965200"/>
              <a:gd name="connsiteX8" fmla="*/ 1930400 w 1930400"/>
              <a:gd name="connsiteY8" fmla="*/ 402167 h 965200"/>
              <a:gd name="connsiteX9" fmla="*/ 1930400 w 1930400"/>
              <a:gd name="connsiteY9" fmla="*/ 804330 h 965200"/>
              <a:gd name="connsiteX10" fmla="*/ 1769530 w 1930400"/>
              <a:gd name="connsiteY10" fmla="*/ 965200 h 965200"/>
              <a:gd name="connsiteX11" fmla="*/ 1608667 w 1930400"/>
              <a:gd name="connsiteY11" fmla="*/ 965200 h 965200"/>
              <a:gd name="connsiteX12" fmla="*/ 11260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402167 h 965200"/>
              <a:gd name="connsiteX17" fmla="*/ 0 w 1930400"/>
              <a:gd name="connsiteY17" fmla="*/ 160867 h 965200"/>
              <a:gd name="connsiteX18" fmla="*/ 0 w 1930400"/>
              <a:gd name="connsiteY18" fmla="*/ 160867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160867"/>
                </a:lnTo>
                <a:lnTo>
                  <a:pt x="1930400" y="402167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402167"/>
                </a:lnTo>
                <a:lnTo>
                  <a:pt x="0" y="160867"/>
                </a:lnTo>
                <a:lnTo>
                  <a:pt x="0" y="160867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360 degree immersion in VR training</a:t>
            </a:r>
          </a:p>
        </p:txBody>
      </p: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52C7ED6C-7D46-E334-C841-2340CCB6ACF3}"/>
              </a:ext>
            </a:extLst>
          </p:cNvPr>
          <p:cNvSpPr/>
          <p:nvPr/>
        </p:nvSpPr>
        <p:spPr>
          <a:xfrm>
            <a:off x="9806618" y="1646538"/>
            <a:ext cx="2040149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739773 w 1930400"/>
              <a:gd name="connsiteY13" fmla="*/ 1242039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Become the </a:t>
            </a:r>
            <a:b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better you</a:t>
            </a:r>
          </a:p>
        </p:txBody>
      </p:sp>
      <p:sp>
        <p:nvSpPr>
          <p:cNvPr id="15" name="Rounded Rectangular Callout 14">
            <a:extLst>
              <a:ext uri="{FF2B5EF4-FFF2-40B4-BE49-F238E27FC236}">
                <a16:creationId xmlns:a16="http://schemas.microsoft.com/office/drawing/2014/main" id="{65311F41-476E-1571-0BD4-AC65FEA2D707}"/>
              </a:ext>
            </a:extLst>
          </p:cNvPr>
          <p:cNvSpPr/>
          <p:nvPr/>
        </p:nvSpPr>
        <p:spPr>
          <a:xfrm>
            <a:off x="9928132" y="3534611"/>
            <a:ext cx="1930400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RAF understood my learning difficulties</a:t>
            </a:r>
          </a:p>
        </p:txBody>
      </p:sp>
      <p:sp>
        <p:nvSpPr>
          <p:cNvPr id="16" name="Rounded Rectangular Callout 15">
            <a:extLst>
              <a:ext uri="{FF2B5EF4-FFF2-40B4-BE49-F238E27FC236}">
                <a16:creationId xmlns:a16="http://schemas.microsoft.com/office/drawing/2014/main" id="{FB6A4760-5872-8228-3163-0B406AF194CD}"/>
              </a:ext>
            </a:extLst>
          </p:cNvPr>
          <p:cNvSpPr/>
          <p:nvPr/>
        </p:nvSpPr>
        <p:spPr>
          <a:xfrm>
            <a:off x="400236" y="4310058"/>
            <a:ext cx="2010454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706030 w 1930400"/>
              <a:gd name="connsiteY13" fmla="*/ 1212851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1221816"/>
              <a:gd name="connsiteX1" fmla="*/ 160870 w 1930400"/>
              <a:gd name="connsiteY1" fmla="*/ 0 h 1221816"/>
              <a:gd name="connsiteX2" fmla="*/ 1126067 w 1930400"/>
              <a:gd name="connsiteY2" fmla="*/ 0 h 1221816"/>
              <a:gd name="connsiteX3" fmla="*/ 1126067 w 1930400"/>
              <a:gd name="connsiteY3" fmla="*/ 0 h 1221816"/>
              <a:gd name="connsiteX4" fmla="*/ 1608667 w 1930400"/>
              <a:gd name="connsiteY4" fmla="*/ 0 h 1221816"/>
              <a:gd name="connsiteX5" fmla="*/ 1769530 w 1930400"/>
              <a:gd name="connsiteY5" fmla="*/ 0 h 1221816"/>
              <a:gd name="connsiteX6" fmla="*/ 1930400 w 1930400"/>
              <a:gd name="connsiteY6" fmla="*/ 160870 h 1221816"/>
              <a:gd name="connsiteX7" fmla="*/ 1930400 w 1930400"/>
              <a:gd name="connsiteY7" fmla="*/ 563033 h 1221816"/>
              <a:gd name="connsiteX8" fmla="*/ 1930400 w 1930400"/>
              <a:gd name="connsiteY8" fmla="*/ 563033 h 1221816"/>
              <a:gd name="connsiteX9" fmla="*/ 1930400 w 1930400"/>
              <a:gd name="connsiteY9" fmla="*/ 804333 h 1221816"/>
              <a:gd name="connsiteX10" fmla="*/ 1930400 w 1930400"/>
              <a:gd name="connsiteY10" fmla="*/ 804330 h 1221816"/>
              <a:gd name="connsiteX11" fmla="*/ 1769530 w 1930400"/>
              <a:gd name="connsiteY11" fmla="*/ 965200 h 1221816"/>
              <a:gd name="connsiteX12" fmla="*/ 1608667 w 1930400"/>
              <a:gd name="connsiteY12" fmla="*/ 965200 h 1221816"/>
              <a:gd name="connsiteX13" fmla="*/ 1652242 w 1930400"/>
              <a:gd name="connsiteY13" fmla="*/ 1221816 h 1221816"/>
              <a:gd name="connsiteX14" fmla="*/ 1126067 w 1930400"/>
              <a:gd name="connsiteY14" fmla="*/ 965200 h 1221816"/>
              <a:gd name="connsiteX15" fmla="*/ 160870 w 1930400"/>
              <a:gd name="connsiteY15" fmla="*/ 965200 h 1221816"/>
              <a:gd name="connsiteX16" fmla="*/ 0 w 1930400"/>
              <a:gd name="connsiteY16" fmla="*/ 804330 h 1221816"/>
              <a:gd name="connsiteX17" fmla="*/ 0 w 1930400"/>
              <a:gd name="connsiteY17" fmla="*/ 804333 h 1221816"/>
              <a:gd name="connsiteX18" fmla="*/ 0 w 1930400"/>
              <a:gd name="connsiteY18" fmla="*/ 563033 h 1221816"/>
              <a:gd name="connsiteX19" fmla="*/ 0 w 1930400"/>
              <a:gd name="connsiteY19" fmla="*/ 563033 h 1221816"/>
              <a:gd name="connsiteX20" fmla="*/ 0 w 1930400"/>
              <a:gd name="connsiteY20" fmla="*/ 160870 h 1221816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I taught myself </a:t>
            </a:r>
            <a:b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to code using YouTube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2498986-C5D8-4FCF-F808-43EC1F20E679}"/>
              </a:ext>
            </a:extLst>
          </p:cNvPr>
          <p:cNvSpPr txBox="1"/>
          <p:nvPr/>
        </p:nvSpPr>
        <p:spPr>
          <a:xfrm>
            <a:off x="10030020" y="6145195"/>
            <a:ext cx="1592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C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James…</a:t>
            </a:r>
            <a:endParaRPr lang="en-GB" sz="2000" b="1" dirty="0">
              <a:solidFill>
                <a:srgbClr val="FFC00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56C337F2-39E5-11F5-EE72-EE119143B8D3}"/>
              </a:ext>
            </a:extLst>
          </p:cNvPr>
          <p:cNvSpPr/>
          <p:nvPr/>
        </p:nvSpPr>
        <p:spPr>
          <a:xfrm>
            <a:off x="3093601" y="5527566"/>
            <a:ext cx="1930400" cy="1085669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 work at Technology Innovation Centre</a:t>
            </a:r>
          </a:p>
        </p:txBody>
      </p:sp>
      <p:pic>
        <p:nvPicPr>
          <p:cNvPr id="7" name="Online Media 6">
            <a:hlinkClick r:id="" action="ppaction://media"/>
            <a:extLst>
              <a:ext uri="{FF2B5EF4-FFF2-40B4-BE49-F238E27FC236}">
                <a16:creationId xmlns:a16="http://schemas.microsoft.com/office/drawing/2014/main" id="{81E278F7-4AC7-D533-AF08-514482D2387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854800" y="1598400"/>
            <a:ext cx="6480000" cy="366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29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hlinkClick r:id="rId4"/>
            <a:extLst>
              <a:ext uri="{FF2B5EF4-FFF2-40B4-BE49-F238E27FC236}">
                <a16:creationId xmlns:a16="http://schemas.microsoft.com/office/drawing/2014/main" id="{B307C2F5-F6E3-997D-8F1D-448E7A4848A0}"/>
              </a:ext>
            </a:extLst>
          </p:cNvPr>
          <p:cNvSpPr txBox="1"/>
          <p:nvPr/>
        </p:nvSpPr>
        <p:spPr>
          <a:xfrm>
            <a:off x="9735127" y="5305449"/>
            <a:ext cx="2133600" cy="1552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318765-8AD8-DFA0-79B5-E83628F7EB6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844000" y="460801"/>
            <a:ext cx="6830683" cy="1137600"/>
          </a:xfrm>
        </p:spPr>
        <p:txBody>
          <a:bodyPr lIns="0" tIns="0">
            <a:noAutofit/>
          </a:bodyPr>
          <a:lstStyle/>
          <a:p>
            <a:pPr marL="0" indent="0">
              <a:buNone/>
            </a:pPr>
            <a:r>
              <a:rPr lang="en-GB" sz="4400" b="1" dirty="0">
                <a:solidFill>
                  <a:srgbClr val="0F0F0F"/>
                </a:solidFill>
                <a:latin typeface="Roboto" panose="02000000000000000000" pitchFamily="2" charset="0"/>
              </a:rPr>
              <a:t>India, </a:t>
            </a:r>
            <a:r>
              <a:rPr lang="en-GB" sz="4400" dirty="0">
                <a:solidFill>
                  <a:srgbClr val="0F0F0F"/>
                </a:solidFill>
                <a:latin typeface="Roboto" panose="02000000000000000000" pitchFamily="2" charset="0"/>
              </a:rPr>
              <a:t>road engineer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F0F0F"/>
                </a:solidFill>
                <a:latin typeface="Roboto" panose="02000000000000000000" pitchFamily="2" charset="0"/>
              </a:rPr>
              <a:t>Designs road systems to keep people moving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3F4DB381-3006-A81E-9F9B-F0AEACBB3169}"/>
              </a:ext>
            </a:extLst>
          </p:cNvPr>
          <p:cNvSpPr/>
          <p:nvPr/>
        </p:nvSpPr>
        <p:spPr>
          <a:xfrm>
            <a:off x="431223" y="2133600"/>
            <a:ext cx="1930400" cy="1089891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 work with a lot </a:t>
            </a:r>
            <a:b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of other women engineers</a:t>
            </a:r>
          </a:p>
        </p:txBody>
      </p:sp>
      <p:sp>
        <p:nvSpPr>
          <p:cNvPr id="13" name="Rounded Rectangular Callout 12">
            <a:extLst>
              <a:ext uri="{FF2B5EF4-FFF2-40B4-BE49-F238E27FC236}">
                <a16:creationId xmlns:a16="http://schemas.microsoft.com/office/drawing/2014/main" id="{33712D32-2887-4CAC-1C06-847D3FA2C3C4}"/>
              </a:ext>
            </a:extLst>
          </p:cNvPr>
          <p:cNvSpPr/>
          <p:nvPr/>
        </p:nvSpPr>
        <p:spPr>
          <a:xfrm>
            <a:off x="6470373" y="5601455"/>
            <a:ext cx="1930400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160867 h 965200"/>
              <a:gd name="connsiteX8" fmla="*/ 2399777 w 1930400"/>
              <a:gd name="connsiteY8" fmla="*/ 258760 h 965200"/>
              <a:gd name="connsiteX9" fmla="*/ 1930400 w 1930400"/>
              <a:gd name="connsiteY9" fmla="*/ 402167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402167 h 965200"/>
              <a:gd name="connsiteX18" fmla="*/ 0 w 1930400"/>
              <a:gd name="connsiteY18" fmla="*/ 160867 h 965200"/>
              <a:gd name="connsiteX19" fmla="*/ 0 w 1930400"/>
              <a:gd name="connsiteY19" fmla="*/ 160867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160867 h 965200"/>
              <a:gd name="connsiteX8" fmla="*/ 1930400 w 1930400"/>
              <a:gd name="connsiteY8" fmla="*/ 402167 h 965200"/>
              <a:gd name="connsiteX9" fmla="*/ 1930400 w 1930400"/>
              <a:gd name="connsiteY9" fmla="*/ 804330 h 965200"/>
              <a:gd name="connsiteX10" fmla="*/ 1769530 w 1930400"/>
              <a:gd name="connsiteY10" fmla="*/ 965200 h 965200"/>
              <a:gd name="connsiteX11" fmla="*/ 1608667 w 1930400"/>
              <a:gd name="connsiteY11" fmla="*/ 965200 h 965200"/>
              <a:gd name="connsiteX12" fmla="*/ 11260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402167 h 965200"/>
              <a:gd name="connsiteX17" fmla="*/ 0 w 1930400"/>
              <a:gd name="connsiteY17" fmla="*/ 160867 h 965200"/>
              <a:gd name="connsiteX18" fmla="*/ 0 w 1930400"/>
              <a:gd name="connsiteY18" fmla="*/ 160867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160867"/>
                </a:lnTo>
                <a:lnTo>
                  <a:pt x="1930400" y="402167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402167"/>
                </a:lnTo>
                <a:lnTo>
                  <a:pt x="0" y="160867"/>
                </a:lnTo>
                <a:lnTo>
                  <a:pt x="0" y="160867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Innovation </a:t>
            </a:r>
            <a:b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requires </a:t>
            </a:r>
            <a:b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creativity</a:t>
            </a:r>
          </a:p>
        </p:txBody>
      </p: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52C7ED6C-7D46-E334-C841-2340CCB6ACF3}"/>
              </a:ext>
            </a:extLst>
          </p:cNvPr>
          <p:cNvSpPr/>
          <p:nvPr/>
        </p:nvSpPr>
        <p:spPr>
          <a:xfrm>
            <a:off x="9860394" y="1658610"/>
            <a:ext cx="1930400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753421 w 1930400"/>
              <a:gd name="connsiteY13" fmla="*/ 1255687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Be part of the change</a:t>
            </a:r>
          </a:p>
        </p:txBody>
      </p:sp>
      <p:sp>
        <p:nvSpPr>
          <p:cNvPr id="15" name="Rounded Rectangular Callout 14">
            <a:extLst>
              <a:ext uri="{FF2B5EF4-FFF2-40B4-BE49-F238E27FC236}">
                <a16:creationId xmlns:a16="http://schemas.microsoft.com/office/drawing/2014/main" id="{65311F41-476E-1571-0BD4-AC65FEA2D707}"/>
              </a:ext>
            </a:extLst>
          </p:cNvPr>
          <p:cNvSpPr/>
          <p:nvPr/>
        </p:nvSpPr>
        <p:spPr>
          <a:xfrm>
            <a:off x="9861364" y="3456707"/>
            <a:ext cx="1930400" cy="1070811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I’m a practical learner</a:t>
            </a:r>
          </a:p>
        </p:txBody>
      </p:sp>
      <p:sp>
        <p:nvSpPr>
          <p:cNvPr id="16" name="Rounded Rectangular Callout 15">
            <a:extLst>
              <a:ext uri="{FF2B5EF4-FFF2-40B4-BE49-F238E27FC236}">
                <a16:creationId xmlns:a16="http://schemas.microsoft.com/office/drawing/2014/main" id="{FB6A4760-5872-8228-3163-0B406AF194CD}"/>
              </a:ext>
            </a:extLst>
          </p:cNvPr>
          <p:cNvSpPr/>
          <p:nvPr/>
        </p:nvSpPr>
        <p:spPr>
          <a:xfrm>
            <a:off x="395822" y="4230076"/>
            <a:ext cx="1930400" cy="1089891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706030 w 1930400"/>
              <a:gd name="connsiteY13" fmla="*/ 1212851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Apprenticeship after school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2498986-C5D8-4FCF-F808-43EC1F20E679}"/>
              </a:ext>
            </a:extLst>
          </p:cNvPr>
          <p:cNvSpPr txBox="1"/>
          <p:nvPr/>
        </p:nvSpPr>
        <p:spPr>
          <a:xfrm>
            <a:off x="10025196" y="6148031"/>
            <a:ext cx="1592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C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India…</a:t>
            </a:r>
            <a:endParaRPr lang="en-GB" sz="2000" b="1" dirty="0">
              <a:solidFill>
                <a:srgbClr val="FFC00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56C337F2-39E5-11F5-EE72-EE119143B8D3}"/>
              </a:ext>
            </a:extLst>
          </p:cNvPr>
          <p:cNvSpPr/>
          <p:nvPr/>
        </p:nvSpPr>
        <p:spPr>
          <a:xfrm>
            <a:off x="3093601" y="5527566"/>
            <a:ext cx="1930400" cy="1085669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Blend of on-the-job and off-the-job</a:t>
            </a:r>
          </a:p>
        </p:txBody>
      </p:sp>
      <p:pic>
        <p:nvPicPr>
          <p:cNvPr id="2" name="Online Media 1">
            <a:hlinkClick r:id="" action="ppaction://media"/>
            <a:extLst>
              <a:ext uri="{FF2B5EF4-FFF2-40B4-BE49-F238E27FC236}">
                <a16:creationId xmlns:a16="http://schemas.microsoft.com/office/drawing/2014/main" id="{62B9E632-A0F3-131D-07B7-F1BC1435568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854800" y="1598400"/>
            <a:ext cx="6480000" cy="366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42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B307C2F5-F6E3-997D-8F1D-448E7A4848A0}"/>
              </a:ext>
            </a:extLst>
          </p:cNvPr>
          <p:cNvSpPr txBox="1"/>
          <p:nvPr/>
        </p:nvSpPr>
        <p:spPr>
          <a:xfrm>
            <a:off x="9208259" y="5305449"/>
            <a:ext cx="2983742" cy="1552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318765-8AD8-DFA0-79B5-E83628F7EB6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844000" y="460800"/>
            <a:ext cx="6765826" cy="1137600"/>
          </a:xfrm>
        </p:spPr>
        <p:txBody>
          <a:bodyPr lIns="0" tIns="0">
            <a:noAutofit/>
          </a:bodyPr>
          <a:lstStyle/>
          <a:p>
            <a:pPr marL="0" indent="0">
              <a:buNone/>
            </a:pPr>
            <a:r>
              <a:rPr lang="en-GB" sz="4400" b="1" dirty="0">
                <a:solidFill>
                  <a:srgbClr val="0F0F0F"/>
                </a:solidFill>
                <a:latin typeface="Roboto" panose="02000000000000000000" pitchFamily="2" charset="0"/>
              </a:rPr>
              <a:t>Stuart, </a:t>
            </a:r>
            <a:r>
              <a:rPr lang="en-GB" sz="4400" dirty="0">
                <a:solidFill>
                  <a:srgbClr val="0F0F0F"/>
                </a:solidFill>
                <a:latin typeface="Roboto" panose="02000000000000000000" pitchFamily="2" charset="0"/>
              </a:rPr>
              <a:t>ocean mapper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F0F0F"/>
                </a:solidFill>
                <a:latin typeface="Roboto" panose="02000000000000000000" pitchFamily="2" charset="0"/>
              </a:rPr>
              <a:t>Sails the oceans with the Royal Navy, mapping the sea-bed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3F4DB381-3006-A81E-9F9B-F0AEACBB3169}"/>
              </a:ext>
            </a:extLst>
          </p:cNvPr>
          <p:cNvSpPr/>
          <p:nvPr/>
        </p:nvSpPr>
        <p:spPr>
          <a:xfrm>
            <a:off x="429950" y="2152074"/>
            <a:ext cx="1930400" cy="1071418"/>
          </a:xfrm>
          <a:custGeom>
            <a:avLst/>
            <a:gdLst>
              <a:gd name="connsiteX0" fmla="*/ 0 w 1930400"/>
              <a:gd name="connsiteY0" fmla="*/ 184949 h 1109671"/>
              <a:gd name="connsiteX1" fmla="*/ 184949 w 1930400"/>
              <a:gd name="connsiteY1" fmla="*/ 0 h 1109671"/>
              <a:gd name="connsiteX2" fmla="*/ 321733 w 1930400"/>
              <a:gd name="connsiteY2" fmla="*/ 0 h 1109671"/>
              <a:gd name="connsiteX3" fmla="*/ 321733 w 1930400"/>
              <a:gd name="connsiteY3" fmla="*/ 0 h 1109671"/>
              <a:gd name="connsiteX4" fmla="*/ 804333 w 1930400"/>
              <a:gd name="connsiteY4" fmla="*/ 0 h 1109671"/>
              <a:gd name="connsiteX5" fmla="*/ 1745451 w 1930400"/>
              <a:gd name="connsiteY5" fmla="*/ 0 h 1109671"/>
              <a:gd name="connsiteX6" fmla="*/ 1930400 w 1930400"/>
              <a:gd name="connsiteY6" fmla="*/ 184949 h 1109671"/>
              <a:gd name="connsiteX7" fmla="*/ 1930400 w 1930400"/>
              <a:gd name="connsiteY7" fmla="*/ 647308 h 1109671"/>
              <a:gd name="connsiteX8" fmla="*/ 1930400 w 1930400"/>
              <a:gd name="connsiteY8" fmla="*/ 647308 h 1109671"/>
              <a:gd name="connsiteX9" fmla="*/ 1930400 w 1930400"/>
              <a:gd name="connsiteY9" fmla="*/ 924726 h 1109671"/>
              <a:gd name="connsiteX10" fmla="*/ 1930400 w 1930400"/>
              <a:gd name="connsiteY10" fmla="*/ 924722 h 1109671"/>
              <a:gd name="connsiteX11" fmla="*/ 1745451 w 1930400"/>
              <a:gd name="connsiteY11" fmla="*/ 1109671 h 1109671"/>
              <a:gd name="connsiteX12" fmla="*/ 804333 w 1930400"/>
              <a:gd name="connsiteY12" fmla="*/ 1109671 h 1109671"/>
              <a:gd name="connsiteX13" fmla="*/ 156633 w 1930400"/>
              <a:gd name="connsiteY13" fmla="*/ 1365184 h 1109671"/>
              <a:gd name="connsiteX14" fmla="*/ 321733 w 1930400"/>
              <a:gd name="connsiteY14" fmla="*/ 1109671 h 1109671"/>
              <a:gd name="connsiteX15" fmla="*/ 184949 w 1930400"/>
              <a:gd name="connsiteY15" fmla="*/ 1109671 h 1109671"/>
              <a:gd name="connsiteX16" fmla="*/ 0 w 1930400"/>
              <a:gd name="connsiteY16" fmla="*/ 924722 h 1109671"/>
              <a:gd name="connsiteX17" fmla="*/ 0 w 1930400"/>
              <a:gd name="connsiteY17" fmla="*/ 924726 h 1109671"/>
              <a:gd name="connsiteX18" fmla="*/ 0 w 1930400"/>
              <a:gd name="connsiteY18" fmla="*/ 647308 h 1109671"/>
              <a:gd name="connsiteX19" fmla="*/ 0 w 1930400"/>
              <a:gd name="connsiteY19" fmla="*/ 647308 h 1109671"/>
              <a:gd name="connsiteX20" fmla="*/ 0 w 1930400"/>
              <a:gd name="connsiteY20" fmla="*/ 184949 h 1109671"/>
              <a:gd name="connsiteX0" fmla="*/ 0 w 1930400"/>
              <a:gd name="connsiteY0" fmla="*/ 184949 h 1109671"/>
              <a:gd name="connsiteX1" fmla="*/ 184949 w 1930400"/>
              <a:gd name="connsiteY1" fmla="*/ 0 h 1109671"/>
              <a:gd name="connsiteX2" fmla="*/ 321733 w 1930400"/>
              <a:gd name="connsiteY2" fmla="*/ 0 h 1109671"/>
              <a:gd name="connsiteX3" fmla="*/ 321733 w 1930400"/>
              <a:gd name="connsiteY3" fmla="*/ 0 h 1109671"/>
              <a:gd name="connsiteX4" fmla="*/ 804333 w 1930400"/>
              <a:gd name="connsiteY4" fmla="*/ 0 h 1109671"/>
              <a:gd name="connsiteX5" fmla="*/ 1745451 w 1930400"/>
              <a:gd name="connsiteY5" fmla="*/ 0 h 1109671"/>
              <a:gd name="connsiteX6" fmla="*/ 1930400 w 1930400"/>
              <a:gd name="connsiteY6" fmla="*/ 184949 h 1109671"/>
              <a:gd name="connsiteX7" fmla="*/ 1930400 w 1930400"/>
              <a:gd name="connsiteY7" fmla="*/ 647308 h 1109671"/>
              <a:gd name="connsiteX8" fmla="*/ 1930400 w 1930400"/>
              <a:gd name="connsiteY8" fmla="*/ 647308 h 1109671"/>
              <a:gd name="connsiteX9" fmla="*/ 1930400 w 1930400"/>
              <a:gd name="connsiteY9" fmla="*/ 924726 h 1109671"/>
              <a:gd name="connsiteX10" fmla="*/ 1930400 w 1930400"/>
              <a:gd name="connsiteY10" fmla="*/ 924722 h 1109671"/>
              <a:gd name="connsiteX11" fmla="*/ 1745451 w 1930400"/>
              <a:gd name="connsiteY11" fmla="*/ 1109671 h 1109671"/>
              <a:gd name="connsiteX12" fmla="*/ 804333 w 1930400"/>
              <a:gd name="connsiteY12" fmla="*/ 1109671 h 1109671"/>
              <a:gd name="connsiteX13" fmla="*/ 321733 w 1930400"/>
              <a:gd name="connsiteY13" fmla="*/ 1109671 h 1109671"/>
              <a:gd name="connsiteX14" fmla="*/ 184949 w 1930400"/>
              <a:gd name="connsiteY14" fmla="*/ 1109671 h 1109671"/>
              <a:gd name="connsiteX15" fmla="*/ 0 w 1930400"/>
              <a:gd name="connsiteY15" fmla="*/ 924722 h 1109671"/>
              <a:gd name="connsiteX16" fmla="*/ 0 w 1930400"/>
              <a:gd name="connsiteY16" fmla="*/ 924726 h 1109671"/>
              <a:gd name="connsiteX17" fmla="*/ 0 w 1930400"/>
              <a:gd name="connsiteY17" fmla="*/ 647308 h 1109671"/>
              <a:gd name="connsiteX18" fmla="*/ 0 w 1930400"/>
              <a:gd name="connsiteY18" fmla="*/ 647308 h 1109671"/>
              <a:gd name="connsiteX19" fmla="*/ 0 w 1930400"/>
              <a:gd name="connsiteY19" fmla="*/ 184949 h 1109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1109671">
                <a:moveTo>
                  <a:pt x="0" y="184949"/>
                </a:moveTo>
                <a:cubicBezTo>
                  <a:pt x="0" y="82804"/>
                  <a:pt x="82804" y="0"/>
                  <a:pt x="184949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45451" y="0"/>
                </a:lnTo>
                <a:cubicBezTo>
                  <a:pt x="1847596" y="0"/>
                  <a:pt x="1930400" y="82804"/>
                  <a:pt x="1930400" y="184949"/>
                </a:cubicBezTo>
                <a:lnTo>
                  <a:pt x="1930400" y="647308"/>
                </a:lnTo>
                <a:lnTo>
                  <a:pt x="1930400" y="647308"/>
                </a:lnTo>
                <a:lnTo>
                  <a:pt x="1930400" y="924726"/>
                </a:lnTo>
                <a:lnTo>
                  <a:pt x="1930400" y="924722"/>
                </a:lnTo>
                <a:cubicBezTo>
                  <a:pt x="1930400" y="1026867"/>
                  <a:pt x="1847596" y="1109671"/>
                  <a:pt x="1745451" y="1109671"/>
                </a:cubicBezTo>
                <a:lnTo>
                  <a:pt x="804333" y="1109671"/>
                </a:lnTo>
                <a:lnTo>
                  <a:pt x="321733" y="1109671"/>
                </a:lnTo>
                <a:lnTo>
                  <a:pt x="184949" y="1109671"/>
                </a:lnTo>
                <a:cubicBezTo>
                  <a:pt x="82804" y="1109671"/>
                  <a:pt x="0" y="1026867"/>
                  <a:pt x="0" y="924722"/>
                </a:cubicBezTo>
                <a:lnTo>
                  <a:pt x="0" y="924726"/>
                </a:lnTo>
                <a:lnTo>
                  <a:pt x="0" y="647308"/>
                </a:lnTo>
                <a:lnTo>
                  <a:pt x="0" y="647308"/>
                </a:lnTo>
                <a:lnTo>
                  <a:pt x="0" y="184949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Mapping underwater mountains</a:t>
            </a:r>
          </a:p>
        </p:txBody>
      </p:sp>
      <p:sp>
        <p:nvSpPr>
          <p:cNvPr id="13" name="Rounded Rectangular Callout 12">
            <a:extLst>
              <a:ext uri="{FF2B5EF4-FFF2-40B4-BE49-F238E27FC236}">
                <a16:creationId xmlns:a16="http://schemas.microsoft.com/office/drawing/2014/main" id="{33712D32-2887-4CAC-1C06-847D3FA2C3C4}"/>
              </a:ext>
            </a:extLst>
          </p:cNvPr>
          <p:cNvSpPr/>
          <p:nvPr/>
        </p:nvSpPr>
        <p:spPr>
          <a:xfrm>
            <a:off x="6470373" y="5527567"/>
            <a:ext cx="1930400" cy="1067196"/>
          </a:xfrm>
          <a:custGeom>
            <a:avLst/>
            <a:gdLst>
              <a:gd name="connsiteX0" fmla="*/ 0 w 1930400"/>
              <a:gd name="connsiteY0" fmla="*/ 177870 h 1067196"/>
              <a:gd name="connsiteX1" fmla="*/ 177870 w 1930400"/>
              <a:gd name="connsiteY1" fmla="*/ 0 h 1067196"/>
              <a:gd name="connsiteX2" fmla="*/ 1126067 w 1930400"/>
              <a:gd name="connsiteY2" fmla="*/ 0 h 1067196"/>
              <a:gd name="connsiteX3" fmla="*/ 1126067 w 1930400"/>
              <a:gd name="connsiteY3" fmla="*/ 0 h 1067196"/>
              <a:gd name="connsiteX4" fmla="*/ 1608667 w 1930400"/>
              <a:gd name="connsiteY4" fmla="*/ 0 h 1067196"/>
              <a:gd name="connsiteX5" fmla="*/ 1752530 w 1930400"/>
              <a:gd name="connsiteY5" fmla="*/ 0 h 1067196"/>
              <a:gd name="connsiteX6" fmla="*/ 1930400 w 1930400"/>
              <a:gd name="connsiteY6" fmla="*/ 177870 h 1067196"/>
              <a:gd name="connsiteX7" fmla="*/ 1930400 w 1930400"/>
              <a:gd name="connsiteY7" fmla="*/ 177866 h 1067196"/>
              <a:gd name="connsiteX8" fmla="*/ 2399777 w 1930400"/>
              <a:gd name="connsiteY8" fmla="*/ 286105 h 1067196"/>
              <a:gd name="connsiteX9" fmla="*/ 1930400 w 1930400"/>
              <a:gd name="connsiteY9" fmla="*/ 444665 h 1067196"/>
              <a:gd name="connsiteX10" fmla="*/ 1930400 w 1930400"/>
              <a:gd name="connsiteY10" fmla="*/ 889326 h 1067196"/>
              <a:gd name="connsiteX11" fmla="*/ 1752530 w 1930400"/>
              <a:gd name="connsiteY11" fmla="*/ 1067196 h 1067196"/>
              <a:gd name="connsiteX12" fmla="*/ 1608667 w 1930400"/>
              <a:gd name="connsiteY12" fmla="*/ 1067196 h 1067196"/>
              <a:gd name="connsiteX13" fmla="*/ 1126067 w 1930400"/>
              <a:gd name="connsiteY13" fmla="*/ 1067196 h 1067196"/>
              <a:gd name="connsiteX14" fmla="*/ 1126067 w 1930400"/>
              <a:gd name="connsiteY14" fmla="*/ 1067196 h 1067196"/>
              <a:gd name="connsiteX15" fmla="*/ 177870 w 1930400"/>
              <a:gd name="connsiteY15" fmla="*/ 1067196 h 1067196"/>
              <a:gd name="connsiteX16" fmla="*/ 0 w 1930400"/>
              <a:gd name="connsiteY16" fmla="*/ 889326 h 1067196"/>
              <a:gd name="connsiteX17" fmla="*/ 0 w 1930400"/>
              <a:gd name="connsiteY17" fmla="*/ 444665 h 1067196"/>
              <a:gd name="connsiteX18" fmla="*/ 0 w 1930400"/>
              <a:gd name="connsiteY18" fmla="*/ 177866 h 1067196"/>
              <a:gd name="connsiteX19" fmla="*/ 0 w 1930400"/>
              <a:gd name="connsiteY19" fmla="*/ 177866 h 1067196"/>
              <a:gd name="connsiteX20" fmla="*/ 0 w 1930400"/>
              <a:gd name="connsiteY20" fmla="*/ 177870 h 1067196"/>
              <a:gd name="connsiteX0" fmla="*/ 0 w 1930400"/>
              <a:gd name="connsiteY0" fmla="*/ 177870 h 1067196"/>
              <a:gd name="connsiteX1" fmla="*/ 177870 w 1930400"/>
              <a:gd name="connsiteY1" fmla="*/ 0 h 1067196"/>
              <a:gd name="connsiteX2" fmla="*/ 1126067 w 1930400"/>
              <a:gd name="connsiteY2" fmla="*/ 0 h 1067196"/>
              <a:gd name="connsiteX3" fmla="*/ 1126067 w 1930400"/>
              <a:gd name="connsiteY3" fmla="*/ 0 h 1067196"/>
              <a:gd name="connsiteX4" fmla="*/ 1608667 w 1930400"/>
              <a:gd name="connsiteY4" fmla="*/ 0 h 1067196"/>
              <a:gd name="connsiteX5" fmla="*/ 1752530 w 1930400"/>
              <a:gd name="connsiteY5" fmla="*/ 0 h 1067196"/>
              <a:gd name="connsiteX6" fmla="*/ 1930400 w 1930400"/>
              <a:gd name="connsiteY6" fmla="*/ 177870 h 1067196"/>
              <a:gd name="connsiteX7" fmla="*/ 1930400 w 1930400"/>
              <a:gd name="connsiteY7" fmla="*/ 177866 h 1067196"/>
              <a:gd name="connsiteX8" fmla="*/ 1930400 w 1930400"/>
              <a:gd name="connsiteY8" fmla="*/ 444665 h 1067196"/>
              <a:gd name="connsiteX9" fmla="*/ 1930400 w 1930400"/>
              <a:gd name="connsiteY9" fmla="*/ 889326 h 1067196"/>
              <a:gd name="connsiteX10" fmla="*/ 1752530 w 1930400"/>
              <a:gd name="connsiteY10" fmla="*/ 1067196 h 1067196"/>
              <a:gd name="connsiteX11" fmla="*/ 1608667 w 1930400"/>
              <a:gd name="connsiteY11" fmla="*/ 1067196 h 1067196"/>
              <a:gd name="connsiteX12" fmla="*/ 1126067 w 1930400"/>
              <a:gd name="connsiteY12" fmla="*/ 1067196 h 1067196"/>
              <a:gd name="connsiteX13" fmla="*/ 1126067 w 1930400"/>
              <a:gd name="connsiteY13" fmla="*/ 1067196 h 1067196"/>
              <a:gd name="connsiteX14" fmla="*/ 177870 w 1930400"/>
              <a:gd name="connsiteY14" fmla="*/ 1067196 h 1067196"/>
              <a:gd name="connsiteX15" fmla="*/ 0 w 1930400"/>
              <a:gd name="connsiteY15" fmla="*/ 889326 h 1067196"/>
              <a:gd name="connsiteX16" fmla="*/ 0 w 1930400"/>
              <a:gd name="connsiteY16" fmla="*/ 444665 h 1067196"/>
              <a:gd name="connsiteX17" fmla="*/ 0 w 1930400"/>
              <a:gd name="connsiteY17" fmla="*/ 177866 h 1067196"/>
              <a:gd name="connsiteX18" fmla="*/ 0 w 1930400"/>
              <a:gd name="connsiteY18" fmla="*/ 177866 h 1067196"/>
              <a:gd name="connsiteX19" fmla="*/ 0 w 1930400"/>
              <a:gd name="connsiteY19" fmla="*/ 177870 h 1067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1067196">
                <a:moveTo>
                  <a:pt x="0" y="177870"/>
                </a:moveTo>
                <a:cubicBezTo>
                  <a:pt x="0" y="79635"/>
                  <a:pt x="79635" y="0"/>
                  <a:pt x="177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52530" y="0"/>
                </a:lnTo>
                <a:cubicBezTo>
                  <a:pt x="1850765" y="0"/>
                  <a:pt x="1930400" y="79635"/>
                  <a:pt x="1930400" y="177870"/>
                </a:cubicBezTo>
                <a:lnTo>
                  <a:pt x="1930400" y="177866"/>
                </a:lnTo>
                <a:lnTo>
                  <a:pt x="1930400" y="444665"/>
                </a:lnTo>
                <a:lnTo>
                  <a:pt x="1930400" y="889326"/>
                </a:lnTo>
                <a:cubicBezTo>
                  <a:pt x="1930400" y="987561"/>
                  <a:pt x="1850765" y="1067196"/>
                  <a:pt x="1752530" y="1067196"/>
                </a:cubicBezTo>
                <a:lnTo>
                  <a:pt x="1608667" y="1067196"/>
                </a:lnTo>
                <a:lnTo>
                  <a:pt x="1126067" y="1067196"/>
                </a:lnTo>
                <a:lnTo>
                  <a:pt x="1126067" y="1067196"/>
                </a:lnTo>
                <a:lnTo>
                  <a:pt x="177870" y="1067196"/>
                </a:lnTo>
                <a:cubicBezTo>
                  <a:pt x="79635" y="1067196"/>
                  <a:pt x="0" y="987561"/>
                  <a:pt x="0" y="889326"/>
                </a:cubicBezTo>
                <a:lnTo>
                  <a:pt x="0" y="444665"/>
                </a:lnTo>
                <a:lnTo>
                  <a:pt x="0" y="177866"/>
                </a:lnTo>
                <a:lnTo>
                  <a:pt x="0" y="177866"/>
                </a:lnTo>
                <a:lnTo>
                  <a:pt x="0" y="177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ADHD, dyslexia…</a:t>
            </a:r>
          </a:p>
        </p:txBody>
      </p: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52C7ED6C-7D46-E334-C841-2340CCB6ACF3}"/>
              </a:ext>
            </a:extLst>
          </p:cNvPr>
          <p:cNvSpPr/>
          <p:nvPr/>
        </p:nvSpPr>
        <p:spPr>
          <a:xfrm>
            <a:off x="9823450" y="1598400"/>
            <a:ext cx="1968314" cy="109715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753421 w 1930400"/>
              <a:gd name="connsiteY13" fmla="*/ 1201095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 went to the </a:t>
            </a:r>
            <a:b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Arctic – a dream become real!</a:t>
            </a:r>
          </a:p>
        </p:txBody>
      </p:sp>
      <p:sp>
        <p:nvSpPr>
          <p:cNvPr id="15" name="Rounded Rectangular Callout 14">
            <a:extLst>
              <a:ext uri="{FF2B5EF4-FFF2-40B4-BE49-F238E27FC236}">
                <a16:creationId xmlns:a16="http://schemas.microsoft.com/office/drawing/2014/main" id="{65311F41-476E-1571-0BD4-AC65FEA2D707}"/>
              </a:ext>
            </a:extLst>
          </p:cNvPr>
          <p:cNvSpPr/>
          <p:nvPr/>
        </p:nvSpPr>
        <p:spPr>
          <a:xfrm>
            <a:off x="9861364" y="3429000"/>
            <a:ext cx="1930400" cy="1142999"/>
          </a:xfrm>
          <a:custGeom>
            <a:avLst/>
            <a:gdLst>
              <a:gd name="connsiteX0" fmla="*/ 0 w 1930400"/>
              <a:gd name="connsiteY0" fmla="*/ 202498 h 1214965"/>
              <a:gd name="connsiteX1" fmla="*/ 202498 w 1930400"/>
              <a:gd name="connsiteY1" fmla="*/ 0 h 1214965"/>
              <a:gd name="connsiteX2" fmla="*/ 321733 w 1930400"/>
              <a:gd name="connsiteY2" fmla="*/ 0 h 1214965"/>
              <a:gd name="connsiteX3" fmla="*/ 321733 w 1930400"/>
              <a:gd name="connsiteY3" fmla="*/ 0 h 1214965"/>
              <a:gd name="connsiteX4" fmla="*/ 804333 w 1930400"/>
              <a:gd name="connsiteY4" fmla="*/ 0 h 1214965"/>
              <a:gd name="connsiteX5" fmla="*/ 1727902 w 1930400"/>
              <a:gd name="connsiteY5" fmla="*/ 0 h 1214965"/>
              <a:gd name="connsiteX6" fmla="*/ 1930400 w 1930400"/>
              <a:gd name="connsiteY6" fmla="*/ 202498 h 1214965"/>
              <a:gd name="connsiteX7" fmla="*/ 1930400 w 1930400"/>
              <a:gd name="connsiteY7" fmla="*/ 708730 h 1214965"/>
              <a:gd name="connsiteX8" fmla="*/ 1930400 w 1930400"/>
              <a:gd name="connsiteY8" fmla="*/ 708730 h 1214965"/>
              <a:gd name="connsiteX9" fmla="*/ 1930400 w 1930400"/>
              <a:gd name="connsiteY9" fmla="*/ 1012471 h 1214965"/>
              <a:gd name="connsiteX10" fmla="*/ 1930400 w 1930400"/>
              <a:gd name="connsiteY10" fmla="*/ 1012467 h 1214965"/>
              <a:gd name="connsiteX11" fmla="*/ 1727902 w 1930400"/>
              <a:gd name="connsiteY11" fmla="*/ 1214965 h 1214965"/>
              <a:gd name="connsiteX12" fmla="*/ 804333 w 1930400"/>
              <a:gd name="connsiteY12" fmla="*/ 1214965 h 1214965"/>
              <a:gd name="connsiteX13" fmla="*/ 156633 w 1930400"/>
              <a:gd name="connsiteY13" fmla="*/ 1494723 h 1214965"/>
              <a:gd name="connsiteX14" fmla="*/ 321733 w 1930400"/>
              <a:gd name="connsiteY14" fmla="*/ 1214965 h 1214965"/>
              <a:gd name="connsiteX15" fmla="*/ 202498 w 1930400"/>
              <a:gd name="connsiteY15" fmla="*/ 1214965 h 1214965"/>
              <a:gd name="connsiteX16" fmla="*/ 0 w 1930400"/>
              <a:gd name="connsiteY16" fmla="*/ 1012467 h 1214965"/>
              <a:gd name="connsiteX17" fmla="*/ 0 w 1930400"/>
              <a:gd name="connsiteY17" fmla="*/ 1012471 h 1214965"/>
              <a:gd name="connsiteX18" fmla="*/ 0 w 1930400"/>
              <a:gd name="connsiteY18" fmla="*/ 708730 h 1214965"/>
              <a:gd name="connsiteX19" fmla="*/ 0 w 1930400"/>
              <a:gd name="connsiteY19" fmla="*/ 708730 h 1214965"/>
              <a:gd name="connsiteX20" fmla="*/ 0 w 1930400"/>
              <a:gd name="connsiteY20" fmla="*/ 202498 h 1214965"/>
              <a:gd name="connsiteX0" fmla="*/ 0 w 1930400"/>
              <a:gd name="connsiteY0" fmla="*/ 202498 h 1214965"/>
              <a:gd name="connsiteX1" fmla="*/ 202498 w 1930400"/>
              <a:gd name="connsiteY1" fmla="*/ 0 h 1214965"/>
              <a:gd name="connsiteX2" fmla="*/ 321733 w 1930400"/>
              <a:gd name="connsiteY2" fmla="*/ 0 h 1214965"/>
              <a:gd name="connsiteX3" fmla="*/ 321733 w 1930400"/>
              <a:gd name="connsiteY3" fmla="*/ 0 h 1214965"/>
              <a:gd name="connsiteX4" fmla="*/ 804333 w 1930400"/>
              <a:gd name="connsiteY4" fmla="*/ 0 h 1214965"/>
              <a:gd name="connsiteX5" fmla="*/ 1727902 w 1930400"/>
              <a:gd name="connsiteY5" fmla="*/ 0 h 1214965"/>
              <a:gd name="connsiteX6" fmla="*/ 1930400 w 1930400"/>
              <a:gd name="connsiteY6" fmla="*/ 202498 h 1214965"/>
              <a:gd name="connsiteX7" fmla="*/ 1930400 w 1930400"/>
              <a:gd name="connsiteY7" fmla="*/ 708730 h 1214965"/>
              <a:gd name="connsiteX8" fmla="*/ 1930400 w 1930400"/>
              <a:gd name="connsiteY8" fmla="*/ 708730 h 1214965"/>
              <a:gd name="connsiteX9" fmla="*/ 1930400 w 1930400"/>
              <a:gd name="connsiteY9" fmla="*/ 1012471 h 1214965"/>
              <a:gd name="connsiteX10" fmla="*/ 1930400 w 1930400"/>
              <a:gd name="connsiteY10" fmla="*/ 1012467 h 1214965"/>
              <a:gd name="connsiteX11" fmla="*/ 1727902 w 1930400"/>
              <a:gd name="connsiteY11" fmla="*/ 1214965 h 1214965"/>
              <a:gd name="connsiteX12" fmla="*/ 804333 w 1930400"/>
              <a:gd name="connsiteY12" fmla="*/ 1214965 h 1214965"/>
              <a:gd name="connsiteX13" fmla="*/ 321733 w 1930400"/>
              <a:gd name="connsiteY13" fmla="*/ 1214965 h 1214965"/>
              <a:gd name="connsiteX14" fmla="*/ 202498 w 1930400"/>
              <a:gd name="connsiteY14" fmla="*/ 1214965 h 1214965"/>
              <a:gd name="connsiteX15" fmla="*/ 0 w 1930400"/>
              <a:gd name="connsiteY15" fmla="*/ 1012467 h 1214965"/>
              <a:gd name="connsiteX16" fmla="*/ 0 w 1930400"/>
              <a:gd name="connsiteY16" fmla="*/ 1012471 h 1214965"/>
              <a:gd name="connsiteX17" fmla="*/ 0 w 1930400"/>
              <a:gd name="connsiteY17" fmla="*/ 708730 h 1214965"/>
              <a:gd name="connsiteX18" fmla="*/ 0 w 1930400"/>
              <a:gd name="connsiteY18" fmla="*/ 708730 h 1214965"/>
              <a:gd name="connsiteX19" fmla="*/ 0 w 1930400"/>
              <a:gd name="connsiteY19" fmla="*/ 202498 h 1214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1214965">
                <a:moveTo>
                  <a:pt x="0" y="202498"/>
                </a:moveTo>
                <a:cubicBezTo>
                  <a:pt x="0" y="90661"/>
                  <a:pt x="90661" y="0"/>
                  <a:pt x="202498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27902" y="0"/>
                </a:lnTo>
                <a:cubicBezTo>
                  <a:pt x="1839739" y="0"/>
                  <a:pt x="1930400" y="90661"/>
                  <a:pt x="1930400" y="202498"/>
                </a:cubicBezTo>
                <a:lnTo>
                  <a:pt x="1930400" y="708730"/>
                </a:lnTo>
                <a:lnTo>
                  <a:pt x="1930400" y="708730"/>
                </a:lnTo>
                <a:lnTo>
                  <a:pt x="1930400" y="1012471"/>
                </a:lnTo>
                <a:lnTo>
                  <a:pt x="1930400" y="1012467"/>
                </a:lnTo>
                <a:cubicBezTo>
                  <a:pt x="1930400" y="1124304"/>
                  <a:pt x="1839739" y="1214965"/>
                  <a:pt x="1727902" y="1214965"/>
                </a:cubicBezTo>
                <a:lnTo>
                  <a:pt x="804333" y="1214965"/>
                </a:lnTo>
                <a:lnTo>
                  <a:pt x="321733" y="1214965"/>
                </a:lnTo>
                <a:lnTo>
                  <a:pt x="202498" y="1214965"/>
                </a:lnTo>
                <a:cubicBezTo>
                  <a:pt x="90661" y="1214965"/>
                  <a:pt x="0" y="1124304"/>
                  <a:pt x="0" y="1012467"/>
                </a:cubicBezTo>
                <a:lnTo>
                  <a:pt x="0" y="1012471"/>
                </a:lnTo>
                <a:lnTo>
                  <a:pt x="0" y="708730"/>
                </a:lnTo>
                <a:lnTo>
                  <a:pt x="0" y="708730"/>
                </a:lnTo>
                <a:lnTo>
                  <a:pt x="0" y="202498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Every day </a:t>
            </a:r>
            <a:b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I’m learning something new </a:t>
            </a:r>
          </a:p>
        </p:txBody>
      </p:sp>
      <p:sp>
        <p:nvSpPr>
          <p:cNvPr id="16" name="Rounded Rectangular Callout 15">
            <a:extLst>
              <a:ext uri="{FF2B5EF4-FFF2-40B4-BE49-F238E27FC236}">
                <a16:creationId xmlns:a16="http://schemas.microsoft.com/office/drawing/2014/main" id="{FB6A4760-5872-8228-3163-0B406AF194CD}"/>
              </a:ext>
            </a:extLst>
          </p:cNvPr>
          <p:cNvSpPr/>
          <p:nvPr/>
        </p:nvSpPr>
        <p:spPr>
          <a:xfrm>
            <a:off x="402242" y="4322235"/>
            <a:ext cx="1930400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706030 w 1930400"/>
              <a:gd name="connsiteY13" fmla="*/ 1212851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Royal Navy </a:t>
            </a:r>
            <a:b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helped me get </a:t>
            </a:r>
            <a:b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a degree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2498986-C5D8-4FCF-F808-43EC1F20E679}"/>
              </a:ext>
            </a:extLst>
          </p:cNvPr>
          <p:cNvSpPr txBox="1"/>
          <p:nvPr/>
        </p:nvSpPr>
        <p:spPr>
          <a:xfrm>
            <a:off x="10030432" y="6127904"/>
            <a:ext cx="1592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C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Stuart…</a:t>
            </a:r>
            <a:endParaRPr lang="en-GB" sz="2000" b="1" dirty="0">
              <a:solidFill>
                <a:srgbClr val="FFC00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56C337F2-39E5-11F5-EE72-EE119143B8D3}"/>
              </a:ext>
            </a:extLst>
          </p:cNvPr>
          <p:cNvSpPr/>
          <p:nvPr/>
        </p:nvSpPr>
        <p:spPr>
          <a:xfrm>
            <a:off x="3093601" y="5527566"/>
            <a:ext cx="1930400" cy="1067197"/>
          </a:xfrm>
          <a:custGeom>
            <a:avLst/>
            <a:gdLst>
              <a:gd name="connsiteX0" fmla="*/ 0 w 1930400"/>
              <a:gd name="connsiteY0" fmla="*/ 177870 h 1067197"/>
              <a:gd name="connsiteX1" fmla="*/ 177870 w 1930400"/>
              <a:gd name="connsiteY1" fmla="*/ 0 h 1067197"/>
              <a:gd name="connsiteX2" fmla="*/ 321733 w 1930400"/>
              <a:gd name="connsiteY2" fmla="*/ 0 h 1067197"/>
              <a:gd name="connsiteX3" fmla="*/ 321733 w 1930400"/>
              <a:gd name="connsiteY3" fmla="*/ 0 h 1067197"/>
              <a:gd name="connsiteX4" fmla="*/ 804333 w 1930400"/>
              <a:gd name="connsiteY4" fmla="*/ 0 h 1067197"/>
              <a:gd name="connsiteX5" fmla="*/ 1752530 w 1930400"/>
              <a:gd name="connsiteY5" fmla="*/ 0 h 1067197"/>
              <a:gd name="connsiteX6" fmla="*/ 1930400 w 1930400"/>
              <a:gd name="connsiteY6" fmla="*/ 177870 h 1067197"/>
              <a:gd name="connsiteX7" fmla="*/ 1930400 w 1930400"/>
              <a:gd name="connsiteY7" fmla="*/ 622532 h 1067197"/>
              <a:gd name="connsiteX8" fmla="*/ 1930400 w 1930400"/>
              <a:gd name="connsiteY8" fmla="*/ 622532 h 1067197"/>
              <a:gd name="connsiteX9" fmla="*/ 1930400 w 1930400"/>
              <a:gd name="connsiteY9" fmla="*/ 889331 h 1067197"/>
              <a:gd name="connsiteX10" fmla="*/ 1930400 w 1930400"/>
              <a:gd name="connsiteY10" fmla="*/ 889327 h 1067197"/>
              <a:gd name="connsiteX11" fmla="*/ 1752530 w 1930400"/>
              <a:gd name="connsiteY11" fmla="*/ 1067197 h 1067197"/>
              <a:gd name="connsiteX12" fmla="*/ 804333 w 1930400"/>
              <a:gd name="connsiteY12" fmla="*/ 1067197 h 1067197"/>
              <a:gd name="connsiteX13" fmla="*/ 156633 w 1930400"/>
              <a:gd name="connsiteY13" fmla="*/ 1312930 h 1067197"/>
              <a:gd name="connsiteX14" fmla="*/ 321733 w 1930400"/>
              <a:gd name="connsiteY14" fmla="*/ 1067197 h 1067197"/>
              <a:gd name="connsiteX15" fmla="*/ 177870 w 1930400"/>
              <a:gd name="connsiteY15" fmla="*/ 1067197 h 1067197"/>
              <a:gd name="connsiteX16" fmla="*/ 0 w 1930400"/>
              <a:gd name="connsiteY16" fmla="*/ 889327 h 1067197"/>
              <a:gd name="connsiteX17" fmla="*/ 0 w 1930400"/>
              <a:gd name="connsiteY17" fmla="*/ 889331 h 1067197"/>
              <a:gd name="connsiteX18" fmla="*/ 0 w 1930400"/>
              <a:gd name="connsiteY18" fmla="*/ 622532 h 1067197"/>
              <a:gd name="connsiteX19" fmla="*/ 0 w 1930400"/>
              <a:gd name="connsiteY19" fmla="*/ 622532 h 1067197"/>
              <a:gd name="connsiteX20" fmla="*/ 0 w 1930400"/>
              <a:gd name="connsiteY20" fmla="*/ 177870 h 1067197"/>
              <a:gd name="connsiteX0" fmla="*/ 0 w 1930400"/>
              <a:gd name="connsiteY0" fmla="*/ 177870 h 1067197"/>
              <a:gd name="connsiteX1" fmla="*/ 177870 w 1930400"/>
              <a:gd name="connsiteY1" fmla="*/ 0 h 1067197"/>
              <a:gd name="connsiteX2" fmla="*/ 321733 w 1930400"/>
              <a:gd name="connsiteY2" fmla="*/ 0 h 1067197"/>
              <a:gd name="connsiteX3" fmla="*/ 321733 w 1930400"/>
              <a:gd name="connsiteY3" fmla="*/ 0 h 1067197"/>
              <a:gd name="connsiteX4" fmla="*/ 804333 w 1930400"/>
              <a:gd name="connsiteY4" fmla="*/ 0 h 1067197"/>
              <a:gd name="connsiteX5" fmla="*/ 1752530 w 1930400"/>
              <a:gd name="connsiteY5" fmla="*/ 0 h 1067197"/>
              <a:gd name="connsiteX6" fmla="*/ 1930400 w 1930400"/>
              <a:gd name="connsiteY6" fmla="*/ 177870 h 1067197"/>
              <a:gd name="connsiteX7" fmla="*/ 1930400 w 1930400"/>
              <a:gd name="connsiteY7" fmla="*/ 622532 h 1067197"/>
              <a:gd name="connsiteX8" fmla="*/ 1930400 w 1930400"/>
              <a:gd name="connsiteY8" fmla="*/ 622532 h 1067197"/>
              <a:gd name="connsiteX9" fmla="*/ 1930400 w 1930400"/>
              <a:gd name="connsiteY9" fmla="*/ 889331 h 1067197"/>
              <a:gd name="connsiteX10" fmla="*/ 1930400 w 1930400"/>
              <a:gd name="connsiteY10" fmla="*/ 889327 h 1067197"/>
              <a:gd name="connsiteX11" fmla="*/ 1752530 w 1930400"/>
              <a:gd name="connsiteY11" fmla="*/ 1067197 h 1067197"/>
              <a:gd name="connsiteX12" fmla="*/ 804333 w 1930400"/>
              <a:gd name="connsiteY12" fmla="*/ 1067197 h 1067197"/>
              <a:gd name="connsiteX13" fmla="*/ 321733 w 1930400"/>
              <a:gd name="connsiteY13" fmla="*/ 1067197 h 1067197"/>
              <a:gd name="connsiteX14" fmla="*/ 177870 w 1930400"/>
              <a:gd name="connsiteY14" fmla="*/ 1067197 h 1067197"/>
              <a:gd name="connsiteX15" fmla="*/ 0 w 1930400"/>
              <a:gd name="connsiteY15" fmla="*/ 889327 h 1067197"/>
              <a:gd name="connsiteX16" fmla="*/ 0 w 1930400"/>
              <a:gd name="connsiteY16" fmla="*/ 889331 h 1067197"/>
              <a:gd name="connsiteX17" fmla="*/ 0 w 1930400"/>
              <a:gd name="connsiteY17" fmla="*/ 622532 h 1067197"/>
              <a:gd name="connsiteX18" fmla="*/ 0 w 1930400"/>
              <a:gd name="connsiteY18" fmla="*/ 622532 h 1067197"/>
              <a:gd name="connsiteX19" fmla="*/ 0 w 1930400"/>
              <a:gd name="connsiteY19" fmla="*/ 177870 h 1067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1067197">
                <a:moveTo>
                  <a:pt x="0" y="177870"/>
                </a:moveTo>
                <a:cubicBezTo>
                  <a:pt x="0" y="79635"/>
                  <a:pt x="79635" y="0"/>
                  <a:pt x="177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52530" y="0"/>
                </a:lnTo>
                <a:cubicBezTo>
                  <a:pt x="1850765" y="0"/>
                  <a:pt x="1930400" y="79635"/>
                  <a:pt x="1930400" y="177870"/>
                </a:cubicBezTo>
                <a:lnTo>
                  <a:pt x="1930400" y="622532"/>
                </a:lnTo>
                <a:lnTo>
                  <a:pt x="1930400" y="622532"/>
                </a:lnTo>
                <a:lnTo>
                  <a:pt x="1930400" y="889331"/>
                </a:lnTo>
                <a:lnTo>
                  <a:pt x="1930400" y="889327"/>
                </a:lnTo>
                <a:cubicBezTo>
                  <a:pt x="1930400" y="987562"/>
                  <a:pt x="1850765" y="1067197"/>
                  <a:pt x="1752530" y="1067197"/>
                </a:cubicBezTo>
                <a:lnTo>
                  <a:pt x="804333" y="1067197"/>
                </a:lnTo>
                <a:lnTo>
                  <a:pt x="321733" y="1067197"/>
                </a:lnTo>
                <a:lnTo>
                  <a:pt x="177870" y="1067197"/>
                </a:lnTo>
                <a:cubicBezTo>
                  <a:pt x="79635" y="1067197"/>
                  <a:pt x="0" y="987562"/>
                  <a:pt x="0" y="889327"/>
                </a:cubicBezTo>
                <a:lnTo>
                  <a:pt x="0" y="889331"/>
                </a:lnTo>
                <a:lnTo>
                  <a:pt x="0" y="622532"/>
                </a:lnTo>
                <a:lnTo>
                  <a:pt x="0" y="622532"/>
                </a:lnTo>
                <a:lnTo>
                  <a:pt x="0" y="177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I’m proud of </a:t>
            </a:r>
            <a:b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what I’ve done</a:t>
            </a:r>
          </a:p>
        </p:txBody>
      </p:sp>
      <p:pic>
        <p:nvPicPr>
          <p:cNvPr id="5" name="Online Media 4">
            <a:hlinkClick r:id="" action="ppaction://media"/>
            <a:extLst>
              <a:ext uri="{FF2B5EF4-FFF2-40B4-BE49-F238E27FC236}">
                <a16:creationId xmlns:a16="http://schemas.microsoft.com/office/drawing/2014/main" id="{A5DF4934-AB75-3757-D3D1-C5A1300E5E6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854800" y="1598400"/>
            <a:ext cx="6480000" cy="366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238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hlinkClick r:id="rId4"/>
            <a:extLst>
              <a:ext uri="{FF2B5EF4-FFF2-40B4-BE49-F238E27FC236}">
                <a16:creationId xmlns:a16="http://schemas.microsoft.com/office/drawing/2014/main" id="{B307C2F5-F6E3-997D-8F1D-448E7A4848A0}"/>
              </a:ext>
            </a:extLst>
          </p:cNvPr>
          <p:cNvSpPr txBox="1"/>
          <p:nvPr/>
        </p:nvSpPr>
        <p:spPr>
          <a:xfrm>
            <a:off x="9716655" y="5305449"/>
            <a:ext cx="2152072" cy="1552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318765-8AD8-DFA0-79B5-E83628F7EB6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844000" y="460800"/>
            <a:ext cx="8564592" cy="1137600"/>
          </a:xfrm>
        </p:spPr>
        <p:txBody>
          <a:bodyPr lIns="0" tIns="0">
            <a:noAutofit/>
          </a:bodyPr>
          <a:lstStyle/>
          <a:p>
            <a:pPr marL="0" indent="0">
              <a:buNone/>
            </a:pPr>
            <a:r>
              <a:rPr lang="en-GB" sz="4400" b="1" dirty="0">
                <a:solidFill>
                  <a:srgbClr val="0F0F0F"/>
                </a:solidFill>
                <a:latin typeface="Roboto" panose="02000000000000000000" pitchFamily="2" charset="0"/>
              </a:rPr>
              <a:t>Jahangir, </a:t>
            </a:r>
            <a:r>
              <a:rPr lang="en-GB" sz="4400" dirty="0">
                <a:solidFill>
                  <a:srgbClr val="0F0F0F"/>
                </a:solidFill>
                <a:latin typeface="Roboto" panose="02000000000000000000" pitchFamily="2" charset="0"/>
              </a:rPr>
              <a:t>TV studio supremo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F0F0F"/>
                </a:solidFill>
                <a:latin typeface="Roboto" panose="02000000000000000000" pitchFamily="2" charset="0"/>
              </a:rPr>
              <a:t>Brings TV shows from location into homes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3F4DB381-3006-A81E-9F9B-F0AEACBB3169}"/>
              </a:ext>
            </a:extLst>
          </p:cNvPr>
          <p:cNvSpPr/>
          <p:nvPr/>
        </p:nvSpPr>
        <p:spPr>
          <a:xfrm>
            <a:off x="437181" y="2182928"/>
            <a:ext cx="1928000" cy="102691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Broadcast engineer</a:t>
            </a:r>
          </a:p>
        </p:txBody>
      </p:sp>
      <p:sp>
        <p:nvSpPr>
          <p:cNvPr id="13" name="Rounded Rectangular Callout 12">
            <a:extLst>
              <a:ext uri="{FF2B5EF4-FFF2-40B4-BE49-F238E27FC236}">
                <a16:creationId xmlns:a16="http://schemas.microsoft.com/office/drawing/2014/main" id="{33712D32-2887-4CAC-1C06-847D3FA2C3C4}"/>
              </a:ext>
            </a:extLst>
          </p:cNvPr>
          <p:cNvSpPr/>
          <p:nvPr/>
        </p:nvSpPr>
        <p:spPr>
          <a:xfrm>
            <a:off x="6470373" y="5527566"/>
            <a:ext cx="1930400" cy="1067197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160867 h 965200"/>
              <a:gd name="connsiteX8" fmla="*/ 2399777 w 1930400"/>
              <a:gd name="connsiteY8" fmla="*/ 258760 h 965200"/>
              <a:gd name="connsiteX9" fmla="*/ 1930400 w 1930400"/>
              <a:gd name="connsiteY9" fmla="*/ 402167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402167 h 965200"/>
              <a:gd name="connsiteX18" fmla="*/ 0 w 1930400"/>
              <a:gd name="connsiteY18" fmla="*/ 160867 h 965200"/>
              <a:gd name="connsiteX19" fmla="*/ 0 w 1930400"/>
              <a:gd name="connsiteY19" fmla="*/ 160867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160867 h 965200"/>
              <a:gd name="connsiteX8" fmla="*/ 1930400 w 1930400"/>
              <a:gd name="connsiteY8" fmla="*/ 402167 h 965200"/>
              <a:gd name="connsiteX9" fmla="*/ 1930400 w 1930400"/>
              <a:gd name="connsiteY9" fmla="*/ 804330 h 965200"/>
              <a:gd name="connsiteX10" fmla="*/ 1769530 w 1930400"/>
              <a:gd name="connsiteY10" fmla="*/ 965200 h 965200"/>
              <a:gd name="connsiteX11" fmla="*/ 1608667 w 1930400"/>
              <a:gd name="connsiteY11" fmla="*/ 965200 h 965200"/>
              <a:gd name="connsiteX12" fmla="*/ 11260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402167 h 965200"/>
              <a:gd name="connsiteX17" fmla="*/ 0 w 1930400"/>
              <a:gd name="connsiteY17" fmla="*/ 160867 h 965200"/>
              <a:gd name="connsiteX18" fmla="*/ 0 w 1930400"/>
              <a:gd name="connsiteY18" fmla="*/ 160867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160867"/>
                </a:lnTo>
                <a:lnTo>
                  <a:pt x="1930400" y="402167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402167"/>
                </a:lnTo>
                <a:lnTo>
                  <a:pt x="0" y="160867"/>
                </a:lnTo>
                <a:lnTo>
                  <a:pt x="0" y="160867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Learning alongside BBC engineers</a:t>
            </a:r>
          </a:p>
        </p:txBody>
      </p: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52C7ED6C-7D46-E334-C841-2340CCB6ACF3}"/>
              </a:ext>
            </a:extLst>
          </p:cNvPr>
          <p:cNvSpPr/>
          <p:nvPr/>
        </p:nvSpPr>
        <p:spPr>
          <a:xfrm>
            <a:off x="9813490" y="1598400"/>
            <a:ext cx="1978274" cy="1097983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821661 w 1930400"/>
              <a:gd name="connsiteY13" fmla="*/ 1269335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Filming football matches</a:t>
            </a:r>
          </a:p>
        </p:txBody>
      </p:sp>
      <p:sp>
        <p:nvSpPr>
          <p:cNvPr id="15" name="Rounded Rectangular Callout 14">
            <a:extLst>
              <a:ext uri="{FF2B5EF4-FFF2-40B4-BE49-F238E27FC236}">
                <a16:creationId xmlns:a16="http://schemas.microsoft.com/office/drawing/2014/main" id="{65311F41-476E-1571-0BD4-AC65FEA2D707}"/>
              </a:ext>
            </a:extLst>
          </p:cNvPr>
          <p:cNvSpPr/>
          <p:nvPr/>
        </p:nvSpPr>
        <p:spPr>
          <a:xfrm>
            <a:off x="9861364" y="3428999"/>
            <a:ext cx="1930400" cy="1097983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Sky, One Show, BAFTAs, ITV</a:t>
            </a:r>
          </a:p>
        </p:txBody>
      </p:sp>
      <p:sp>
        <p:nvSpPr>
          <p:cNvPr id="16" name="Rounded Rectangular Callout 15">
            <a:extLst>
              <a:ext uri="{FF2B5EF4-FFF2-40B4-BE49-F238E27FC236}">
                <a16:creationId xmlns:a16="http://schemas.microsoft.com/office/drawing/2014/main" id="{FB6A4760-5872-8228-3163-0B406AF194CD}"/>
              </a:ext>
            </a:extLst>
          </p:cNvPr>
          <p:cNvSpPr/>
          <p:nvPr/>
        </p:nvSpPr>
        <p:spPr>
          <a:xfrm>
            <a:off x="400236" y="4248727"/>
            <a:ext cx="1930400" cy="111171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706030 w 1930400"/>
              <a:gd name="connsiteY13" fmla="*/ 1212851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Shy at school, lacked confidence, NOT A-grade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2498986-C5D8-4FCF-F808-43EC1F20E679}"/>
              </a:ext>
            </a:extLst>
          </p:cNvPr>
          <p:cNvSpPr txBox="1"/>
          <p:nvPr/>
        </p:nvSpPr>
        <p:spPr>
          <a:xfrm>
            <a:off x="10030432" y="6118668"/>
            <a:ext cx="1592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C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Jahangir…</a:t>
            </a:r>
            <a:endParaRPr lang="en-GB" sz="2000" b="1" dirty="0">
              <a:solidFill>
                <a:srgbClr val="FFC00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56C337F2-39E5-11F5-EE72-EE119143B8D3}"/>
              </a:ext>
            </a:extLst>
          </p:cNvPr>
          <p:cNvSpPr/>
          <p:nvPr/>
        </p:nvSpPr>
        <p:spPr>
          <a:xfrm>
            <a:off x="3093601" y="5527567"/>
            <a:ext cx="1930400" cy="1067196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Degree apprenticeship with BBC</a:t>
            </a:r>
          </a:p>
        </p:txBody>
      </p:sp>
      <p:pic>
        <p:nvPicPr>
          <p:cNvPr id="5" name="Online Media 4">
            <a:hlinkClick r:id="" action="ppaction://media"/>
            <a:extLst>
              <a:ext uri="{FF2B5EF4-FFF2-40B4-BE49-F238E27FC236}">
                <a16:creationId xmlns:a16="http://schemas.microsoft.com/office/drawing/2014/main" id="{1B6A2492-6F42-073A-32F2-9E93D5DA48F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854800" y="1598400"/>
            <a:ext cx="6480000" cy="366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89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hlinkClick r:id="rId4"/>
            <a:extLst>
              <a:ext uri="{FF2B5EF4-FFF2-40B4-BE49-F238E27FC236}">
                <a16:creationId xmlns:a16="http://schemas.microsoft.com/office/drawing/2014/main" id="{B307C2F5-F6E3-997D-8F1D-448E7A4848A0}"/>
              </a:ext>
            </a:extLst>
          </p:cNvPr>
          <p:cNvSpPr txBox="1"/>
          <p:nvPr/>
        </p:nvSpPr>
        <p:spPr>
          <a:xfrm>
            <a:off x="9716655" y="5305449"/>
            <a:ext cx="2179781" cy="1552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318765-8AD8-DFA0-79B5-E83628F7EB6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844000" y="460801"/>
            <a:ext cx="8439351" cy="1137599"/>
          </a:xfrm>
        </p:spPr>
        <p:txBody>
          <a:bodyPr lIns="0" tIns="0">
            <a:noAutofit/>
          </a:bodyPr>
          <a:lstStyle/>
          <a:p>
            <a:pPr marL="0" indent="0">
              <a:buNone/>
            </a:pPr>
            <a:r>
              <a:rPr lang="en-GB" sz="4400" b="1" dirty="0">
                <a:solidFill>
                  <a:srgbClr val="0F0F0F"/>
                </a:solidFill>
                <a:latin typeface="Roboto" panose="02000000000000000000" pitchFamily="2" charset="0"/>
              </a:rPr>
              <a:t>Michelle, </a:t>
            </a:r>
            <a:r>
              <a:rPr lang="en-GB" sz="4400" dirty="0">
                <a:solidFill>
                  <a:srgbClr val="0F0F0F"/>
                </a:solidFill>
                <a:latin typeface="Roboto" panose="02000000000000000000" pitchFamily="2" charset="0"/>
              </a:rPr>
              <a:t>rollercoaster designer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F0F0F"/>
                </a:solidFill>
                <a:latin typeface="Roboto" panose="02000000000000000000" pitchFamily="2" charset="0"/>
              </a:rPr>
              <a:t>Took her love of theme parks and turned it into a job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3F4DB381-3006-A81E-9F9B-F0AEACBB3169}"/>
              </a:ext>
            </a:extLst>
          </p:cNvPr>
          <p:cNvSpPr/>
          <p:nvPr/>
        </p:nvSpPr>
        <p:spPr>
          <a:xfrm>
            <a:off x="437180" y="2200145"/>
            <a:ext cx="1930400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Designing theme park rides</a:t>
            </a:r>
          </a:p>
        </p:txBody>
      </p:sp>
      <p:sp>
        <p:nvSpPr>
          <p:cNvPr id="13" name="Rounded Rectangular Callout 12">
            <a:extLst>
              <a:ext uri="{FF2B5EF4-FFF2-40B4-BE49-F238E27FC236}">
                <a16:creationId xmlns:a16="http://schemas.microsoft.com/office/drawing/2014/main" id="{33712D32-2887-4CAC-1C06-847D3FA2C3C4}"/>
              </a:ext>
            </a:extLst>
          </p:cNvPr>
          <p:cNvSpPr/>
          <p:nvPr/>
        </p:nvSpPr>
        <p:spPr>
          <a:xfrm>
            <a:off x="6470373" y="5527566"/>
            <a:ext cx="1930400" cy="1085669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160867 h 965200"/>
              <a:gd name="connsiteX8" fmla="*/ 2399777 w 1930400"/>
              <a:gd name="connsiteY8" fmla="*/ 258760 h 965200"/>
              <a:gd name="connsiteX9" fmla="*/ 1930400 w 1930400"/>
              <a:gd name="connsiteY9" fmla="*/ 402167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402167 h 965200"/>
              <a:gd name="connsiteX18" fmla="*/ 0 w 1930400"/>
              <a:gd name="connsiteY18" fmla="*/ 160867 h 965200"/>
              <a:gd name="connsiteX19" fmla="*/ 0 w 1930400"/>
              <a:gd name="connsiteY19" fmla="*/ 160867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160867 h 965200"/>
              <a:gd name="connsiteX8" fmla="*/ 1930400 w 1930400"/>
              <a:gd name="connsiteY8" fmla="*/ 402167 h 965200"/>
              <a:gd name="connsiteX9" fmla="*/ 1930400 w 1930400"/>
              <a:gd name="connsiteY9" fmla="*/ 804330 h 965200"/>
              <a:gd name="connsiteX10" fmla="*/ 1769530 w 1930400"/>
              <a:gd name="connsiteY10" fmla="*/ 965200 h 965200"/>
              <a:gd name="connsiteX11" fmla="*/ 1608667 w 1930400"/>
              <a:gd name="connsiteY11" fmla="*/ 965200 h 965200"/>
              <a:gd name="connsiteX12" fmla="*/ 11260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402167 h 965200"/>
              <a:gd name="connsiteX17" fmla="*/ 0 w 1930400"/>
              <a:gd name="connsiteY17" fmla="*/ 160867 h 965200"/>
              <a:gd name="connsiteX18" fmla="*/ 0 w 1930400"/>
              <a:gd name="connsiteY18" fmla="*/ 160867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160867"/>
                </a:lnTo>
                <a:lnTo>
                  <a:pt x="1930400" y="402167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402167"/>
                </a:lnTo>
                <a:lnTo>
                  <a:pt x="0" y="160867"/>
                </a:lnTo>
                <a:lnTo>
                  <a:pt x="0" y="160867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I founded my </a:t>
            </a:r>
            <a:b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own business!</a:t>
            </a:r>
          </a:p>
        </p:txBody>
      </p: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52C7ED6C-7D46-E334-C841-2340CCB6ACF3}"/>
              </a:ext>
            </a:extLst>
          </p:cNvPr>
          <p:cNvSpPr/>
          <p:nvPr/>
        </p:nvSpPr>
        <p:spPr>
          <a:xfrm>
            <a:off x="9851158" y="1658610"/>
            <a:ext cx="1930400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794365 w 1930400"/>
              <a:gd name="connsiteY13" fmla="*/ 1228391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 love what I do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SO MUCH!</a:t>
            </a:r>
          </a:p>
        </p:txBody>
      </p:sp>
      <p:sp>
        <p:nvSpPr>
          <p:cNvPr id="15" name="Rounded Rectangular Callout 14">
            <a:extLst>
              <a:ext uri="{FF2B5EF4-FFF2-40B4-BE49-F238E27FC236}">
                <a16:creationId xmlns:a16="http://schemas.microsoft.com/office/drawing/2014/main" id="{65311F41-476E-1571-0BD4-AC65FEA2D707}"/>
              </a:ext>
            </a:extLst>
          </p:cNvPr>
          <p:cNvSpPr/>
          <p:nvPr/>
        </p:nvSpPr>
        <p:spPr>
          <a:xfrm>
            <a:off x="9883835" y="3534611"/>
            <a:ext cx="1930400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Civil engineering degree</a:t>
            </a:r>
          </a:p>
        </p:txBody>
      </p:sp>
      <p:sp>
        <p:nvSpPr>
          <p:cNvPr id="16" name="Rounded Rectangular Callout 15">
            <a:extLst>
              <a:ext uri="{FF2B5EF4-FFF2-40B4-BE49-F238E27FC236}">
                <a16:creationId xmlns:a16="http://schemas.microsoft.com/office/drawing/2014/main" id="{FB6A4760-5872-8228-3163-0B406AF194CD}"/>
              </a:ext>
            </a:extLst>
          </p:cNvPr>
          <p:cNvSpPr/>
          <p:nvPr/>
        </p:nvSpPr>
        <p:spPr>
          <a:xfrm>
            <a:off x="400236" y="4248727"/>
            <a:ext cx="1930400" cy="111171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706030 w 1930400"/>
              <a:gd name="connsiteY13" fmla="*/ 1212851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Love teams – different roles working together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2498986-C5D8-4FCF-F808-43EC1F20E679}"/>
              </a:ext>
            </a:extLst>
          </p:cNvPr>
          <p:cNvSpPr txBox="1"/>
          <p:nvPr/>
        </p:nvSpPr>
        <p:spPr>
          <a:xfrm>
            <a:off x="10052903" y="6129559"/>
            <a:ext cx="1592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C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Michelle…</a:t>
            </a:r>
            <a:endParaRPr lang="en-GB" sz="2000" b="1" dirty="0">
              <a:solidFill>
                <a:srgbClr val="FFC00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56C337F2-39E5-11F5-EE72-EE119143B8D3}"/>
              </a:ext>
            </a:extLst>
          </p:cNvPr>
          <p:cNvSpPr/>
          <p:nvPr/>
        </p:nvSpPr>
        <p:spPr>
          <a:xfrm>
            <a:off x="3102837" y="5582983"/>
            <a:ext cx="1930400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Weekend hobby turned into </a:t>
            </a:r>
            <a:b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 career!</a:t>
            </a:r>
          </a:p>
        </p:txBody>
      </p:sp>
      <p:pic>
        <p:nvPicPr>
          <p:cNvPr id="5" name="Online Media 4">
            <a:hlinkClick r:id="" action="ppaction://media"/>
            <a:extLst>
              <a:ext uri="{FF2B5EF4-FFF2-40B4-BE49-F238E27FC236}">
                <a16:creationId xmlns:a16="http://schemas.microsoft.com/office/drawing/2014/main" id="{4B289614-EC00-18F6-C969-A46E0CF9D17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854800" y="1598400"/>
            <a:ext cx="6480000" cy="366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40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hlinkClick r:id="rId4"/>
            <a:extLst>
              <a:ext uri="{FF2B5EF4-FFF2-40B4-BE49-F238E27FC236}">
                <a16:creationId xmlns:a16="http://schemas.microsoft.com/office/drawing/2014/main" id="{B307C2F5-F6E3-997D-8F1D-448E7A4848A0}"/>
              </a:ext>
            </a:extLst>
          </p:cNvPr>
          <p:cNvSpPr txBox="1"/>
          <p:nvPr/>
        </p:nvSpPr>
        <p:spPr>
          <a:xfrm>
            <a:off x="9735127" y="5305449"/>
            <a:ext cx="2142837" cy="1552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318765-8AD8-DFA0-79B5-E83628F7EB6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844000" y="460800"/>
            <a:ext cx="6480000" cy="1137600"/>
          </a:xfrm>
        </p:spPr>
        <p:txBody>
          <a:bodyPr lIns="0" tIns="0">
            <a:noAutofit/>
          </a:bodyPr>
          <a:lstStyle/>
          <a:p>
            <a:pPr marL="0" indent="0">
              <a:buNone/>
            </a:pPr>
            <a:r>
              <a:rPr lang="en-GB" sz="4400" b="1" dirty="0">
                <a:solidFill>
                  <a:srgbClr val="0F0F0F"/>
                </a:solidFill>
                <a:latin typeface="Roboto" panose="02000000000000000000" pitchFamily="2" charset="0"/>
              </a:rPr>
              <a:t>Rem, </a:t>
            </a:r>
            <a:r>
              <a:rPr lang="en-GB" sz="4400" dirty="0">
                <a:solidFill>
                  <a:srgbClr val="0F0F0F"/>
                </a:solidFill>
                <a:latin typeface="Roboto" panose="02000000000000000000" pitchFamily="2" charset="0"/>
              </a:rPr>
              <a:t>makes TV shows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F0F0F"/>
                </a:solidFill>
                <a:latin typeface="Roboto" panose="02000000000000000000" pitchFamily="2" charset="0"/>
              </a:rPr>
              <a:t>Creating top shows from behind the camera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3F4DB381-3006-A81E-9F9B-F0AEACBB3169}"/>
              </a:ext>
            </a:extLst>
          </p:cNvPr>
          <p:cNvSpPr/>
          <p:nvPr/>
        </p:nvSpPr>
        <p:spPr>
          <a:xfrm>
            <a:off x="436816" y="2221745"/>
            <a:ext cx="1930400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 was excluded but new school was fresh start</a:t>
            </a:r>
          </a:p>
        </p:txBody>
      </p:sp>
      <p:sp>
        <p:nvSpPr>
          <p:cNvPr id="13" name="Rounded Rectangular Callout 12">
            <a:extLst>
              <a:ext uri="{FF2B5EF4-FFF2-40B4-BE49-F238E27FC236}">
                <a16:creationId xmlns:a16="http://schemas.microsoft.com/office/drawing/2014/main" id="{33712D32-2887-4CAC-1C06-847D3FA2C3C4}"/>
              </a:ext>
            </a:extLst>
          </p:cNvPr>
          <p:cNvSpPr/>
          <p:nvPr/>
        </p:nvSpPr>
        <p:spPr>
          <a:xfrm>
            <a:off x="6470373" y="5527567"/>
            <a:ext cx="1930400" cy="1067196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160867 h 965200"/>
              <a:gd name="connsiteX8" fmla="*/ 2399777 w 1930400"/>
              <a:gd name="connsiteY8" fmla="*/ 258760 h 965200"/>
              <a:gd name="connsiteX9" fmla="*/ 1930400 w 1930400"/>
              <a:gd name="connsiteY9" fmla="*/ 402167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402167 h 965200"/>
              <a:gd name="connsiteX18" fmla="*/ 0 w 1930400"/>
              <a:gd name="connsiteY18" fmla="*/ 160867 h 965200"/>
              <a:gd name="connsiteX19" fmla="*/ 0 w 1930400"/>
              <a:gd name="connsiteY19" fmla="*/ 160867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160867 h 965200"/>
              <a:gd name="connsiteX8" fmla="*/ 1930400 w 1930400"/>
              <a:gd name="connsiteY8" fmla="*/ 402167 h 965200"/>
              <a:gd name="connsiteX9" fmla="*/ 1930400 w 1930400"/>
              <a:gd name="connsiteY9" fmla="*/ 804330 h 965200"/>
              <a:gd name="connsiteX10" fmla="*/ 1769530 w 1930400"/>
              <a:gd name="connsiteY10" fmla="*/ 965200 h 965200"/>
              <a:gd name="connsiteX11" fmla="*/ 1608667 w 1930400"/>
              <a:gd name="connsiteY11" fmla="*/ 965200 h 965200"/>
              <a:gd name="connsiteX12" fmla="*/ 11260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402167 h 965200"/>
              <a:gd name="connsiteX17" fmla="*/ 0 w 1930400"/>
              <a:gd name="connsiteY17" fmla="*/ 160867 h 965200"/>
              <a:gd name="connsiteX18" fmla="*/ 0 w 1930400"/>
              <a:gd name="connsiteY18" fmla="*/ 160867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160867"/>
                </a:lnTo>
                <a:lnTo>
                  <a:pt x="1930400" y="402167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402167"/>
                </a:lnTo>
                <a:lnTo>
                  <a:pt x="0" y="160867"/>
                </a:lnTo>
                <a:lnTo>
                  <a:pt x="0" y="160867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Started in </a:t>
            </a:r>
            <a:b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script-writing</a:t>
            </a:r>
          </a:p>
        </p:txBody>
      </p: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52C7ED6C-7D46-E334-C841-2340CCB6ACF3}"/>
              </a:ext>
            </a:extLst>
          </p:cNvPr>
          <p:cNvSpPr/>
          <p:nvPr/>
        </p:nvSpPr>
        <p:spPr>
          <a:xfrm>
            <a:off x="9823450" y="1658610"/>
            <a:ext cx="1930400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712477 w 1930400"/>
              <a:gd name="connsiteY13" fmla="*/ 1255687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Producing films </a:t>
            </a:r>
            <a:b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&amp; TV for BBC </a:t>
            </a:r>
            <a:b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en-GB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&amp; Amazon</a:t>
            </a:r>
          </a:p>
        </p:txBody>
      </p:sp>
      <p:sp>
        <p:nvSpPr>
          <p:cNvPr id="15" name="Rounded Rectangular Callout 14">
            <a:extLst>
              <a:ext uri="{FF2B5EF4-FFF2-40B4-BE49-F238E27FC236}">
                <a16:creationId xmlns:a16="http://schemas.microsoft.com/office/drawing/2014/main" id="{65311F41-476E-1571-0BD4-AC65FEA2D707}"/>
              </a:ext>
            </a:extLst>
          </p:cNvPr>
          <p:cNvSpPr/>
          <p:nvPr/>
        </p:nvSpPr>
        <p:spPr>
          <a:xfrm>
            <a:off x="9879836" y="3465943"/>
            <a:ext cx="1930400" cy="1070811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We need different voices at every level</a:t>
            </a:r>
          </a:p>
        </p:txBody>
      </p:sp>
      <p:sp>
        <p:nvSpPr>
          <p:cNvPr id="16" name="Rounded Rectangular Callout 15">
            <a:extLst>
              <a:ext uri="{FF2B5EF4-FFF2-40B4-BE49-F238E27FC236}">
                <a16:creationId xmlns:a16="http://schemas.microsoft.com/office/drawing/2014/main" id="{FB6A4760-5872-8228-3163-0B406AF194CD}"/>
              </a:ext>
            </a:extLst>
          </p:cNvPr>
          <p:cNvSpPr/>
          <p:nvPr/>
        </p:nvSpPr>
        <p:spPr>
          <a:xfrm>
            <a:off x="399872" y="4321777"/>
            <a:ext cx="1930400" cy="965200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706030 w 1930400"/>
              <a:gd name="connsiteY13" fmla="*/ 1212851 h 965200"/>
              <a:gd name="connsiteX14" fmla="*/ 1126067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1126067 w 1930400"/>
              <a:gd name="connsiteY2" fmla="*/ 0 h 965200"/>
              <a:gd name="connsiteX3" fmla="*/ 1126067 w 1930400"/>
              <a:gd name="connsiteY3" fmla="*/ 0 h 965200"/>
              <a:gd name="connsiteX4" fmla="*/ 1608667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1608667 w 1930400"/>
              <a:gd name="connsiteY12" fmla="*/ 965200 h 965200"/>
              <a:gd name="connsiteX13" fmla="*/ 1126067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1126067" y="0"/>
                </a:lnTo>
                <a:lnTo>
                  <a:pt x="1126067" y="0"/>
                </a:lnTo>
                <a:lnTo>
                  <a:pt x="1608667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1608667" y="965200"/>
                </a:lnTo>
                <a:lnTo>
                  <a:pt x="1126067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Roboto Condensed" panose="02000000000000000000" pitchFamily="2" charset="0"/>
                <a:ea typeface="Roboto Condensed" panose="02000000000000000000" pitchFamily="2" charset="0"/>
              </a:rPr>
              <a:t>Create TV shows form planning to audience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2498986-C5D8-4FCF-F808-43EC1F20E679}"/>
              </a:ext>
            </a:extLst>
          </p:cNvPr>
          <p:cNvSpPr txBox="1"/>
          <p:nvPr/>
        </p:nvSpPr>
        <p:spPr>
          <a:xfrm>
            <a:off x="10039668" y="6120323"/>
            <a:ext cx="1592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C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Rem…</a:t>
            </a:r>
            <a:endParaRPr lang="en-GB" sz="2000" b="1" dirty="0">
              <a:solidFill>
                <a:srgbClr val="FFC000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56C337F2-39E5-11F5-EE72-EE119143B8D3}"/>
              </a:ext>
            </a:extLst>
          </p:cNvPr>
          <p:cNvSpPr/>
          <p:nvPr/>
        </p:nvSpPr>
        <p:spPr>
          <a:xfrm>
            <a:off x="3130545" y="5527566"/>
            <a:ext cx="1930400" cy="1067197"/>
          </a:xfrm>
          <a:custGeom>
            <a:avLst/>
            <a:gdLst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156633 w 1930400"/>
              <a:gd name="connsiteY13" fmla="*/ 1187447 h 965200"/>
              <a:gd name="connsiteX14" fmla="*/ 321733 w 1930400"/>
              <a:gd name="connsiteY14" fmla="*/ 965200 h 965200"/>
              <a:gd name="connsiteX15" fmla="*/ 160870 w 1930400"/>
              <a:gd name="connsiteY15" fmla="*/ 965200 h 965200"/>
              <a:gd name="connsiteX16" fmla="*/ 0 w 1930400"/>
              <a:gd name="connsiteY16" fmla="*/ 804330 h 965200"/>
              <a:gd name="connsiteX17" fmla="*/ 0 w 1930400"/>
              <a:gd name="connsiteY17" fmla="*/ 804333 h 965200"/>
              <a:gd name="connsiteX18" fmla="*/ 0 w 1930400"/>
              <a:gd name="connsiteY18" fmla="*/ 563033 h 965200"/>
              <a:gd name="connsiteX19" fmla="*/ 0 w 1930400"/>
              <a:gd name="connsiteY19" fmla="*/ 563033 h 965200"/>
              <a:gd name="connsiteX20" fmla="*/ 0 w 1930400"/>
              <a:gd name="connsiteY20" fmla="*/ 160870 h 965200"/>
              <a:gd name="connsiteX0" fmla="*/ 0 w 1930400"/>
              <a:gd name="connsiteY0" fmla="*/ 160870 h 965200"/>
              <a:gd name="connsiteX1" fmla="*/ 160870 w 1930400"/>
              <a:gd name="connsiteY1" fmla="*/ 0 h 965200"/>
              <a:gd name="connsiteX2" fmla="*/ 321733 w 1930400"/>
              <a:gd name="connsiteY2" fmla="*/ 0 h 965200"/>
              <a:gd name="connsiteX3" fmla="*/ 321733 w 1930400"/>
              <a:gd name="connsiteY3" fmla="*/ 0 h 965200"/>
              <a:gd name="connsiteX4" fmla="*/ 804333 w 1930400"/>
              <a:gd name="connsiteY4" fmla="*/ 0 h 965200"/>
              <a:gd name="connsiteX5" fmla="*/ 1769530 w 1930400"/>
              <a:gd name="connsiteY5" fmla="*/ 0 h 965200"/>
              <a:gd name="connsiteX6" fmla="*/ 1930400 w 1930400"/>
              <a:gd name="connsiteY6" fmla="*/ 160870 h 965200"/>
              <a:gd name="connsiteX7" fmla="*/ 1930400 w 1930400"/>
              <a:gd name="connsiteY7" fmla="*/ 563033 h 965200"/>
              <a:gd name="connsiteX8" fmla="*/ 1930400 w 1930400"/>
              <a:gd name="connsiteY8" fmla="*/ 563033 h 965200"/>
              <a:gd name="connsiteX9" fmla="*/ 1930400 w 1930400"/>
              <a:gd name="connsiteY9" fmla="*/ 804333 h 965200"/>
              <a:gd name="connsiteX10" fmla="*/ 1930400 w 1930400"/>
              <a:gd name="connsiteY10" fmla="*/ 804330 h 965200"/>
              <a:gd name="connsiteX11" fmla="*/ 1769530 w 1930400"/>
              <a:gd name="connsiteY11" fmla="*/ 965200 h 965200"/>
              <a:gd name="connsiteX12" fmla="*/ 804333 w 1930400"/>
              <a:gd name="connsiteY12" fmla="*/ 965200 h 965200"/>
              <a:gd name="connsiteX13" fmla="*/ 321733 w 1930400"/>
              <a:gd name="connsiteY13" fmla="*/ 965200 h 965200"/>
              <a:gd name="connsiteX14" fmla="*/ 160870 w 1930400"/>
              <a:gd name="connsiteY14" fmla="*/ 965200 h 965200"/>
              <a:gd name="connsiteX15" fmla="*/ 0 w 1930400"/>
              <a:gd name="connsiteY15" fmla="*/ 804330 h 965200"/>
              <a:gd name="connsiteX16" fmla="*/ 0 w 1930400"/>
              <a:gd name="connsiteY16" fmla="*/ 804333 h 965200"/>
              <a:gd name="connsiteX17" fmla="*/ 0 w 1930400"/>
              <a:gd name="connsiteY17" fmla="*/ 563033 h 965200"/>
              <a:gd name="connsiteX18" fmla="*/ 0 w 1930400"/>
              <a:gd name="connsiteY18" fmla="*/ 563033 h 965200"/>
              <a:gd name="connsiteX19" fmla="*/ 0 w 1930400"/>
              <a:gd name="connsiteY19" fmla="*/ 16087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30400" h="965200">
                <a:moveTo>
                  <a:pt x="0" y="160870"/>
                </a:moveTo>
                <a:cubicBezTo>
                  <a:pt x="0" y="72024"/>
                  <a:pt x="72024" y="0"/>
                  <a:pt x="160870" y="0"/>
                </a:cubicBezTo>
                <a:lnTo>
                  <a:pt x="321733" y="0"/>
                </a:lnTo>
                <a:lnTo>
                  <a:pt x="321733" y="0"/>
                </a:lnTo>
                <a:lnTo>
                  <a:pt x="804333" y="0"/>
                </a:lnTo>
                <a:lnTo>
                  <a:pt x="1769530" y="0"/>
                </a:lnTo>
                <a:cubicBezTo>
                  <a:pt x="1858376" y="0"/>
                  <a:pt x="1930400" y="72024"/>
                  <a:pt x="1930400" y="160870"/>
                </a:cubicBezTo>
                <a:lnTo>
                  <a:pt x="1930400" y="563033"/>
                </a:lnTo>
                <a:lnTo>
                  <a:pt x="1930400" y="563033"/>
                </a:lnTo>
                <a:lnTo>
                  <a:pt x="1930400" y="804333"/>
                </a:lnTo>
                <a:lnTo>
                  <a:pt x="1930400" y="804330"/>
                </a:lnTo>
                <a:cubicBezTo>
                  <a:pt x="1930400" y="893176"/>
                  <a:pt x="1858376" y="965200"/>
                  <a:pt x="1769530" y="965200"/>
                </a:cubicBezTo>
                <a:lnTo>
                  <a:pt x="804333" y="965200"/>
                </a:lnTo>
                <a:lnTo>
                  <a:pt x="321733" y="965200"/>
                </a:lnTo>
                <a:lnTo>
                  <a:pt x="160870" y="965200"/>
                </a:lnTo>
                <a:cubicBezTo>
                  <a:pt x="72024" y="965200"/>
                  <a:pt x="0" y="893176"/>
                  <a:pt x="0" y="804330"/>
                </a:cubicBezTo>
                <a:lnTo>
                  <a:pt x="0" y="804333"/>
                </a:lnTo>
                <a:lnTo>
                  <a:pt x="0" y="563033"/>
                </a:lnTo>
                <a:lnTo>
                  <a:pt x="0" y="563033"/>
                </a:lnTo>
                <a:lnTo>
                  <a:pt x="0" y="16087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Loved drama and IT at school.</a:t>
            </a:r>
          </a:p>
        </p:txBody>
      </p:sp>
      <p:pic>
        <p:nvPicPr>
          <p:cNvPr id="5" name="Online Media 4">
            <a:hlinkClick r:id="" action="ppaction://media"/>
            <a:extLst>
              <a:ext uri="{FF2B5EF4-FFF2-40B4-BE49-F238E27FC236}">
                <a16:creationId xmlns:a16="http://schemas.microsoft.com/office/drawing/2014/main" id="{04B7E3E5-8808-E53E-2A17-15C69E963C0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851200" y="1598400"/>
            <a:ext cx="6480000" cy="366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36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2200</TotalTime>
  <Words>1091</Words>
  <Application>Microsoft Macintosh PowerPoint</Application>
  <PresentationFormat>Widescreen</PresentationFormat>
  <Paragraphs>164</Paragraphs>
  <Slides>13</Slides>
  <Notes>13</Notes>
  <HiddenSlides>0</HiddenSlides>
  <MMClips>11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Roboto</vt:lpstr>
      <vt:lpstr>Roboto Condensed</vt:lpstr>
      <vt:lpstr>Office Theme</vt:lpstr>
      <vt:lpstr>People Like Us: STEM careers slides  Find keywords in notes section under each slide,  matched to STEM &amp; careers at KS2-3.  For further support please visit https://peoplelikeus.io/about-us  or email PLU@fujitsu.co.uk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We’d love your feedback:  https://bit.ly/PLU_feedback  Any questions or ideas?  Email PLU@fujitsu.co.uk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People Like Us: STEM careers slides  For further support please visit https://peoplelikeus.io/about-us </dc:title>
  <dc:subject/>
  <dc:creator>Christina Astin</dc:creator>
  <cp:keywords/>
  <dc:description/>
  <cp:lastModifiedBy>Christina Astin</cp:lastModifiedBy>
  <cp:revision>45</cp:revision>
  <dcterms:created xsi:type="dcterms:W3CDTF">2022-11-07T18:28:24Z</dcterms:created>
  <dcterms:modified xsi:type="dcterms:W3CDTF">2023-05-11T09:03:00Z</dcterms:modified>
  <cp:category/>
</cp:coreProperties>
</file>