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3" r:id="rId5"/>
    <p:sldId id="264" r:id="rId6"/>
    <p:sldId id="262"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p:restoredTop sz="94751"/>
  </p:normalViewPr>
  <p:slideViewPr>
    <p:cSldViewPr snapToGrid="0">
      <p:cViewPr varScale="1">
        <p:scale>
          <a:sx n="116" d="100"/>
          <a:sy n="116" d="100"/>
        </p:scale>
        <p:origin x="20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0850-EC0A-0146-B26E-5A8A8714A9E7}" type="datetimeFigureOut">
              <a:rPr lang="en-US" smtClean="0"/>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EF8AD-5D40-DB41-92B4-49561E1A14B7}" type="slidenum">
              <a:rPr lang="en-US" smtClean="0"/>
              <a:t>‹#›</a:t>
            </a:fld>
            <a:endParaRPr lang="en-US"/>
          </a:p>
        </p:txBody>
      </p:sp>
    </p:spTree>
    <p:extLst>
      <p:ext uri="{BB962C8B-B14F-4D97-AF65-F5344CB8AC3E}">
        <p14:creationId xmlns:p14="http://schemas.microsoft.com/office/powerpoint/2010/main" val="2198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9EF8AD-5D40-DB41-92B4-49561E1A14B7}" type="slidenum">
              <a:rPr lang="en-US" smtClean="0"/>
              <a:t>1</a:t>
            </a:fld>
            <a:endParaRPr lang="en-US"/>
          </a:p>
        </p:txBody>
      </p:sp>
    </p:spTree>
    <p:extLst>
      <p:ext uri="{BB962C8B-B14F-4D97-AF65-F5344CB8AC3E}">
        <p14:creationId xmlns:p14="http://schemas.microsoft.com/office/powerpoint/2010/main" val="409634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9EF8AD-5D40-DB41-92B4-49561E1A14B7}" type="slidenum">
              <a:rPr lang="en-US" smtClean="0"/>
              <a:t>2</a:t>
            </a:fld>
            <a:endParaRPr lang="en-US"/>
          </a:p>
        </p:txBody>
      </p:sp>
    </p:spTree>
    <p:extLst>
      <p:ext uri="{BB962C8B-B14F-4D97-AF65-F5344CB8AC3E}">
        <p14:creationId xmlns:p14="http://schemas.microsoft.com/office/powerpoint/2010/main" val="250410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9EF8AD-5D40-DB41-92B4-49561E1A14B7}" type="slidenum">
              <a:rPr lang="en-US" smtClean="0"/>
              <a:t>4</a:t>
            </a:fld>
            <a:endParaRPr lang="en-US"/>
          </a:p>
        </p:txBody>
      </p:sp>
    </p:spTree>
    <p:extLst>
      <p:ext uri="{BB962C8B-B14F-4D97-AF65-F5344CB8AC3E}">
        <p14:creationId xmlns:p14="http://schemas.microsoft.com/office/powerpoint/2010/main" val="418683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9EF8AD-5D40-DB41-92B4-49561E1A14B7}" type="slidenum">
              <a:rPr lang="en-US" smtClean="0"/>
              <a:t>5</a:t>
            </a:fld>
            <a:endParaRPr lang="en-US"/>
          </a:p>
        </p:txBody>
      </p:sp>
    </p:spTree>
    <p:extLst>
      <p:ext uri="{BB962C8B-B14F-4D97-AF65-F5344CB8AC3E}">
        <p14:creationId xmlns:p14="http://schemas.microsoft.com/office/powerpoint/2010/main" val="341249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9EF8AD-5D40-DB41-92B4-49561E1A14B7}" type="slidenum">
              <a:rPr lang="en-US" smtClean="0"/>
              <a:t>6</a:t>
            </a:fld>
            <a:endParaRPr lang="en-US"/>
          </a:p>
        </p:txBody>
      </p:sp>
    </p:spTree>
    <p:extLst>
      <p:ext uri="{BB962C8B-B14F-4D97-AF65-F5344CB8AC3E}">
        <p14:creationId xmlns:p14="http://schemas.microsoft.com/office/powerpoint/2010/main" val="222133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4DC8-417D-F2A4-0354-8A02CB106F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EAA8CEA-22DE-6DE0-0B42-7816D2FFD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A134934-56B2-54E8-9E11-D6D4EA43D35E}"/>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45998A2C-B67B-215C-B24F-B21F5EAF9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75A2E-4B6D-C2F2-AB57-A3E640AB2C21}"/>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83503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2A81-2707-4BD6-8983-1AA867DFBD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1E94FB-8E1E-097C-F190-C2AB47BCDB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617219-9760-1284-55CD-4A315A760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5584A9-44E1-BC0C-EC5A-2A24682FD294}"/>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6" name="Footer Placeholder 5">
            <a:extLst>
              <a:ext uri="{FF2B5EF4-FFF2-40B4-BE49-F238E27FC236}">
                <a16:creationId xmlns:a16="http://schemas.microsoft.com/office/drawing/2014/main" id="{C3188820-44F1-AEBE-BC22-5668BE79B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46624-5D60-2986-6773-7AA4555B1946}"/>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391583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E78-11DA-28ED-FAB4-C392FDB6518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71C4A08-5544-8362-0D2F-35B2DCB9F5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C2F256-40C2-FACF-2CD7-EE9FFF67C889}"/>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16B024DB-5689-0498-68D3-430114B1B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C0945-3E07-5F44-3C5D-D568D06CF1F0}"/>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121937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8BCCD-7F16-8C0A-985F-E039655AE3E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15E4E7F-E3D0-5EAC-1AF4-6AD58888F4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5AF0E9-EF7D-0EB8-BB32-D453ED6F0FEA}"/>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3C7C5DAA-693B-6FF2-AC33-02E8325E7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265F8A-24B5-68D8-3639-03AA804E43C2}"/>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51066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DC06-D010-C3B8-A890-8A2D98EFB6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C06867-86C6-172D-D2DE-3F6AB28D02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6A7771-8AF5-41AB-7B36-AF9F15E97172}"/>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D3C9BCFC-2418-E531-1B6D-B010E0CE2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508DD-535D-F679-E956-170A0BF61B7C}"/>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227138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947D6D-442D-7F49-BECD-A7AEE8D3F1AD}"/>
              </a:ext>
            </a:extLst>
          </p:cNvPr>
          <p:cNvSpPr/>
          <p:nvPr userDrawn="1"/>
        </p:nvSpPr>
        <p:spPr>
          <a:xfrm>
            <a:off x="0" y="0"/>
            <a:ext cx="12192000" cy="6858000"/>
          </a:xfrm>
          <a:prstGeom prst="rect">
            <a:avLst/>
          </a:prstGeom>
          <a:solidFill>
            <a:srgbClr val="0105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BA94DC06-D010-C3B8-A890-8A2D98EFB60B}"/>
              </a:ext>
            </a:extLst>
          </p:cNvPr>
          <p:cNvSpPr>
            <a:spLocks noGrp="1"/>
          </p:cNvSpPr>
          <p:nvPr>
            <p:ph type="title"/>
          </p:nvPr>
        </p:nvSpPr>
        <p:spPr/>
        <p:txBody>
          <a:bodyPr>
            <a:normAutofit/>
          </a:bodyPr>
          <a:lstStyle>
            <a:lvl1pPr>
              <a:defRPr sz="4000">
                <a:solidFill>
                  <a:schemeClr val="bg1"/>
                </a:solidFill>
                <a:latin typeface="ABC Ginto Nord Trial Medium" panose="020B0004030202060204" pitchFamily="34"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CC06867-86C6-172D-D2DE-3F6AB28D02FE}"/>
              </a:ext>
            </a:extLst>
          </p:cNvPr>
          <p:cNvSpPr>
            <a:spLocks noGrp="1"/>
          </p:cNvSpPr>
          <p:nvPr>
            <p:ph idx="1"/>
          </p:nvPr>
        </p:nvSpPr>
        <p:spPr>
          <a:xfrm>
            <a:off x="838200" y="1835564"/>
            <a:ext cx="10515600" cy="4351338"/>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6A7771-8AF5-41AB-7B36-AF9F15E97172}"/>
              </a:ext>
            </a:extLst>
          </p:cNvPr>
          <p:cNvSpPr>
            <a:spLocks noGrp="1"/>
          </p:cNvSpPr>
          <p:nvPr>
            <p:ph type="dt" sz="half" idx="10"/>
          </p:nvPr>
        </p:nvSpPr>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2E9A78E-C05B-0F48-BB35-1E0599117E0E}" type="datetimeFigureOut">
              <a:rPr lang="en-GB" smtClean="0"/>
              <a:pPr/>
              <a:t>11/05/2023</a:t>
            </a:fld>
            <a:endParaRPr lang="en-GB"/>
          </a:p>
        </p:txBody>
      </p:sp>
      <p:sp>
        <p:nvSpPr>
          <p:cNvPr id="5" name="Footer Placeholder 4">
            <a:extLst>
              <a:ext uri="{FF2B5EF4-FFF2-40B4-BE49-F238E27FC236}">
                <a16:creationId xmlns:a16="http://schemas.microsoft.com/office/drawing/2014/main" id="{D3C9BCFC-2418-E531-1B6D-B010E0CE2EFC}"/>
              </a:ext>
            </a:extLst>
          </p:cNvPr>
          <p:cNvSpPr>
            <a:spLocks noGrp="1"/>
          </p:cNvSpPr>
          <p:nvPr>
            <p:ph type="ftr" sz="quarter" idx="11"/>
          </p:nvPr>
        </p:nvSpPr>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a:extLst>
              <a:ext uri="{FF2B5EF4-FFF2-40B4-BE49-F238E27FC236}">
                <a16:creationId xmlns:a16="http://schemas.microsoft.com/office/drawing/2014/main" id="{C13508DD-535D-F679-E956-170A0BF61B7C}"/>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24098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75CA-BC8C-B9A1-B7A5-9C3CBA14F7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465AFFE-0074-74B2-A9F7-71B481B4F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6EDB9E-A137-97FE-3C8D-06BA8E9A6EF8}"/>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73B96DC8-F2E9-7A5E-131E-E1A15BFF2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7D4A3-C1CD-4DE5-9EE1-2206A926F4D0}"/>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375363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4BD3-E1B0-8D62-4544-08F4CF07507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CE2B60-8916-E999-117E-AE967E5F8F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18542E-4970-70D1-4C89-5BE2A68C94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C8CDECA-91C6-4407-D3C8-2310AB28F2CC}"/>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6" name="Footer Placeholder 5">
            <a:extLst>
              <a:ext uri="{FF2B5EF4-FFF2-40B4-BE49-F238E27FC236}">
                <a16:creationId xmlns:a16="http://schemas.microsoft.com/office/drawing/2014/main" id="{1CBE9946-B21A-9A64-D3CD-434F14DB6B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496FF7-3A16-B9E1-E006-51AF4D07C41D}"/>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30686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EE72-827A-8080-0116-FF7207B6F73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AEE47E-FFF1-F3EB-0989-121E71A2D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D5CE1D-0F7C-2142-C07B-A7213DF753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7A6DCAC-87DD-56CA-326D-7D508C8D9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A3E3DE-050A-449E-9A21-47E2308852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FD0DD55-81BB-FD4B-C379-49FD162AE43C}"/>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8" name="Footer Placeholder 7">
            <a:extLst>
              <a:ext uri="{FF2B5EF4-FFF2-40B4-BE49-F238E27FC236}">
                <a16:creationId xmlns:a16="http://schemas.microsoft.com/office/drawing/2014/main" id="{3E8758E6-2B59-E8BD-F07A-56CEEB2F8A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A9191A-D74F-74A2-0D80-4AE276D0C2ED}"/>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58804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C09F-3531-E72D-1E20-AB0FA34E25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F6FEFA0-E956-CAF9-E9EC-4636C84AB52B}"/>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4" name="Footer Placeholder 3">
            <a:extLst>
              <a:ext uri="{FF2B5EF4-FFF2-40B4-BE49-F238E27FC236}">
                <a16:creationId xmlns:a16="http://schemas.microsoft.com/office/drawing/2014/main" id="{638D1678-0CFB-1EBF-019F-37DEFEAAD0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1C9485-72D8-92DD-3E7B-44D22142F329}"/>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35299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ED5FA-AB73-E2E3-A398-DCF216B5935B}"/>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3" name="Footer Placeholder 2">
            <a:extLst>
              <a:ext uri="{FF2B5EF4-FFF2-40B4-BE49-F238E27FC236}">
                <a16:creationId xmlns:a16="http://schemas.microsoft.com/office/drawing/2014/main" id="{60450DC9-3FCD-B6F1-5CA2-0EDC5D726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419F8C-EC7C-DB8C-EB55-E8F4E32B3F36}"/>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347599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CF0C-861B-C368-5369-884E2B9715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C7FD76D-0B6C-D918-E42D-E6E072292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F61A34-CF8E-4F45-E81B-3D2B9FF0A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C52633-DFAC-8645-3BAE-1CB987B644AF}"/>
              </a:ext>
            </a:extLst>
          </p:cNvPr>
          <p:cNvSpPr>
            <a:spLocks noGrp="1"/>
          </p:cNvSpPr>
          <p:nvPr>
            <p:ph type="dt" sz="half" idx="10"/>
          </p:nvPr>
        </p:nvSpPr>
        <p:spPr/>
        <p:txBody>
          <a:bodyPr/>
          <a:lstStyle/>
          <a:p>
            <a:fld id="{72E9A78E-C05B-0F48-BB35-1E0599117E0E}" type="datetimeFigureOut">
              <a:rPr lang="en-GB" smtClean="0"/>
              <a:t>11/05/2023</a:t>
            </a:fld>
            <a:endParaRPr lang="en-GB"/>
          </a:p>
        </p:txBody>
      </p:sp>
      <p:sp>
        <p:nvSpPr>
          <p:cNvPr id="6" name="Footer Placeholder 5">
            <a:extLst>
              <a:ext uri="{FF2B5EF4-FFF2-40B4-BE49-F238E27FC236}">
                <a16:creationId xmlns:a16="http://schemas.microsoft.com/office/drawing/2014/main" id="{A4F1229B-EA9D-9A1F-32EF-13504B9F4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38FBBF-7853-966A-FAA6-0DDA60666B88}"/>
              </a:ext>
            </a:extLst>
          </p:cNvPr>
          <p:cNvSpPr>
            <a:spLocks noGrp="1"/>
          </p:cNvSpPr>
          <p:nvPr>
            <p:ph type="sldNum" sz="quarter" idx="12"/>
          </p:nvPr>
        </p:nvSpPr>
        <p:spPr/>
        <p:txBody>
          <a:bodyPr/>
          <a:lstStyle/>
          <a:p>
            <a:fld id="{80A51E33-D12C-3F48-B838-2CDC9402DE14}" type="slidenum">
              <a:rPr lang="en-GB" smtClean="0"/>
              <a:t>‹#›</a:t>
            </a:fld>
            <a:endParaRPr lang="en-GB"/>
          </a:p>
        </p:txBody>
      </p:sp>
    </p:spTree>
    <p:extLst>
      <p:ext uri="{BB962C8B-B14F-4D97-AF65-F5344CB8AC3E}">
        <p14:creationId xmlns:p14="http://schemas.microsoft.com/office/powerpoint/2010/main" val="26907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93378-B8C4-5EAA-6895-F32020107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63F06D6-56BF-9F09-675C-F4B9CDA79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E9184E-4B62-641A-C77D-C0355EE4E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9A78E-C05B-0F48-BB35-1E0599117E0E}" type="datetimeFigureOut">
              <a:rPr lang="en-GB" smtClean="0"/>
              <a:t>11/05/2023</a:t>
            </a:fld>
            <a:endParaRPr lang="en-GB"/>
          </a:p>
        </p:txBody>
      </p:sp>
      <p:sp>
        <p:nvSpPr>
          <p:cNvPr id="5" name="Footer Placeholder 4">
            <a:extLst>
              <a:ext uri="{FF2B5EF4-FFF2-40B4-BE49-F238E27FC236}">
                <a16:creationId xmlns:a16="http://schemas.microsoft.com/office/drawing/2014/main" id="{C34DB9AC-D582-EC89-9040-1D2925EC5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9E59C0-D188-5801-7D43-E34EA2D74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51E33-D12C-3F48-B838-2CDC9402DE14}" type="slidenum">
              <a:rPr lang="en-GB" smtClean="0"/>
              <a:t>‹#›</a:t>
            </a:fld>
            <a:endParaRPr lang="en-GB"/>
          </a:p>
        </p:txBody>
      </p:sp>
    </p:spTree>
    <p:extLst>
      <p:ext uri="{BB962C8B-B14F-4D97-AF65-F5344CB8AC3E}">
        <p14:creationId xmlns:p14="http://schemas.microsoft.com/office/powerpoint/2010/main" val="3738156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eoplelikeus.io/"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peoplelikeus.io/"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8ED7981F-4DDC-EC48-9995-2ED522A58598}"/>
              </a:ext>
            </a:extLst>
          </p:cNvPr>
          <p:cNvPicPr>
            <a:picLocks noChangeAspect="1"/>
          </p:cNvPicPr>
          <p:nvPr/>
        </p:nvPicPr>
        <p:blipFill>
          <a:blip r:embed="rId3"/>
          <a:stretch>
            <a:fillRect/>
          </a:stretch>
        </p:blipFill>
        <p:spPr>
          <a:xfrm>
            <a:off x="4355122" y="1817115"/>
            <a:ext cx="3481755" cy="2656937"/>
          </a:xfrm>
          <a:prstGeom prst="rect">
            <a:avLst/>
          </a:prstGeom>
        </p:spPr>
      </p:pic>
      <p:cxnSp>
        <p:nvCxnSpPr>
          <p:cNvPr id="11" name="Straight Connector 10">
            <a:extLst>
              <a:ext uri="{FF2B5EF4-FFF2-40B4-BE49-F238E27FC236}">
                <a16:creationId xmlns:a16="http://schemas.microsoft.com/office/drawing/2014/main" id="{34FF7CA1-E987-F548-94FF-5D6B16F7FB12}"/>
              </a:ext>
            </a:extLst>
          </p:cNvPr>
          <p:cNvCxnSpPr/>
          <p:nvPr/>
        </p:nvCxnSpPr>
        <p:spPr>
          <a:xfrm>
            <a:off x="6096000" y="1301262"/>
            <a:ext cx="0" cy="4255477"/>
          </a:xfrm>
          <a:prstGeom prst="line">
            <a:avLst/>
          </a:prstGeom>
          <a:ln>
            <a:solidFill>
              <a:schemeClr val="accent1">
                <a:alpha val="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7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223C2A9-1140-A646-9F15-F1775C894EE7}"/>
              </a:ext>
            </a:extLst>
          </p:cNvPr>
          <p:cNvPicPr>
            <a:picLocks noChangeAspect="1"/>
          </p:cNvPicPr>
          <p:nvPr/>
        </p:nvPicPr>
        <p:blipFill>
          <a:blip r:embed="rId3"/>
          <a:stretch>
            <a:fillRect/>
          </a:stretch>
        </p:blipFill>
        <p:spPr>
          <a:xfrm>
            <a:off x="3411416" y="-36710"/>
            <a:ext cx="6856662" cy="6894710"/>
          </a:xfrm>
          <a:prstGeom prst="rect">
            <a:avLst/>
          </a:prstGeom>
        </p:spPr>
      </p:pic>
      <p:sp>
        <p:nvSpPr>
          <p:cNvPr id="5" name="Title 7">
            <a:extLst>
              <a:ext uri="{FF2B5EF4-FFF2-40B4-BE49-F238E27FC236}">
                <a16:creationId xmlns:a16="http://schemas.microsoft.com/office/drawing/2014/main" id="{20C44DB2-48D3-344D-A488-9ED5270D81FD}"/>
              </a:ext>
            </a:extLst>
          </p:cNvPr>
          <p:cNvSpPr>
            <a:spLocks noGrp="1"/>
          </p:cNvSpPr>
          <p:nvPr>
            <p:ph type="title"/>
          </p:nvPr>
        </p:nvSpPr>
        <p:spPr>
          <a:xfrm>
            <a:off x="2901461" y="464798"/>
            <a:ext cx="5926016" cy="1325563"/>
          </a:xfrm>
        </p:spPr>
        <p:txBody>
          <a:bodyPr>
            <a:normAutofit/>
          </a:bodyPr>
          <a:lstStyle/>
          <a:p>
            <a:r>
              <a:rPr lang="en-GB" sz="3200" b="1" dirty="0">
                <a:solidFill>
                  <a:srgbClr val="010533"/>
                </a:solidFill>
                <a:latin typeface="Roboto" panose="02000000000000000000" pitchFamily="2" charset="0"/>
                <a:ea typeface="Roboto" panose="02000000000000000000" pitchFamily="2" charset="0"/>
              </a:rPr>
              <a:t>STEM</a:t>
            </a:r>
            <a:br>
              <a:rPr lang="en-GB" sz="3200" b="1" dirty="0">
                <a:solidFill>
                  <a:srgbClr val="010533"/>
                </a:solidFill>
                <a:latin typeface="Roboto" panose="02000000000000000000" pitchFamily="2" charset="0"/>
                <a:ea typeface="Roboto" panose="02000000000000000000" pitchFamily="2" charset="0"/>
              </a:rPr>
            </a:br>
            <a:r>
              <a:rPr lang="en-GB" sz="3200" dirty="0">
                <a:solidFill>
                  <a:srgbClr val="010533"/>
                </a:solidFill>
                <a:latin typeface="Roboto" panose="02000000000000000000" pitchFamily="2" charset="0"/>
                <a:ea typeface="Roboto" panose="02000000000000000000" pitchFamily="2" charset="0"/>
              </a:rPr>
              <a:t>Careers</a:t>
            </a:r>
            <a:endParaRPr lang="en-US" sz="3200" b="1" dirty="0">
              <a:solidFill>
                <a:srgbClr val="010533"/>
              </a:solidFill>
              <a:latin typeface="Roboto" panose="02000000000000000000" pitchFamily="2" charset="0"/>
              <a:ea typeface="Roboto" panose="02000000000000000000" pitchFamily="2" charset="0"/>
            </a:endParaRPr>
          </a:p>
        </p:txBody>
      </p:sp>
      <p:pic>
        <p:nvPicPr>
          <p:cNvPr id="7" name="Picture 6" descr="Logo&#10;&#10;Description automatically generated">
            <a:extLst>
              <a:ext uri="{FF2B5EF4-FFF2-40B4-BE49-F238E27FC236}">
                <a16:creationId xmlns:a16="http://schemas.microsoft.com/office/drawing/2014/main" id="{2DE213EC-D685-8B44-9210-4BB7152B0DA5}"/>
              </a:ext>
            </a:extLst>
          </p:cNvPr>
          <p:cNvPicPr>
            <a:picLocks noChangeAspect="1"/>
          </p:cNvPicPr>
          <p:nvPr/>
        </p:nvPicPr>
        <p:blipFill>
          <a:blip r:embed="rId4"/>
          <a:stretch>
            <a:fillRect/>
          </a:stretch>
        </p:blipFill>
        <p:spPr>
          <a:xfrm>
            <a:off x="940188" y="542516"/>
            <a:ext cx="1533381" cy="1170128"/>
          </a:xfrm>
          <a:prstGeom prst="rect">
            <a:avLst/>
          </a:prstGeom>
        </p:spPr>
      </p:pic>
      <p:sp>
        <p:nvSpPr>
          <p:cNvPr id="8" name="Content Placeholder 9">
            <a:extLst>
              <a:ext uri="{FF2B5EF4-FFF2-40B4-BE49-F238E27FC236}">
                <a16:creationId xmlns:a16="http://schemas.microsoft.com/office/drawing/2014/main" id="{381C8FF1-E9C9-4349-9B51-9F14C3BC344A}"/>
              </a:ext>
            </a:extLst>
          </p:cNvPr>
          <p:cNvSpPr>
            <a:spLocks noGrp="1"/>
          </p:cNvSpPr>
          <p:nvPr>
            <p:ph idx="1"/>
          </p:nvPr>
        </p:nvSpPr>
        <p:spPr>
          <a:xfrm>
            <a:off x="1799999" y="2160000"/>
            <a:ext cx="8710093" cy="4009446"/>
          </a:xfrm>
        </p:spPr>
        <p:txBody>
          <a:bodyPr>
            <a:noAutofit/>
          </a:bodyPr>
          <a:lstStyle/>
          <a:p>
            <a:pPr marL="0" indent="0" fontAlgn="base">
              <a:buNone/>
            </a:pPr>
            <a:r>
              <a:rPr lang="en-GB" sz="3200" b="1" dirty="0">
                <a:solidFill>
                  <a:srgbClr val="010533"/>
                </a:solidFill>
                <a:latin typeface="Roboto" panose="02000000000000000000" pitchFamily="2" charset="0"/>
                <a:ea typeface="Roboto" panose="02000000000000000000" pitchFamily="2" charset="0"/>
                <a:cs typeface="Open Sans" panose="020B0606030504020204" pitchFamily="34" charset="0"/>
              </a:rPr>
              <a:t>Information for teachers:</a:t>
            </a:r>
            <a:r>
              <a:rPr lang="en-US" sz="3200" b="1" dirty="0">
                <a:solidFill>
                  <a:srgbClr val="010533"/>
                </a:solidFill>
                <a:latin typeface="Roboto" panose="02000000000000000000" pitchFamily="2" charset="0"/>
                <a:ea typeface="Roboto" panose="02000000000000000000" pitchFamily="2" charset="0"/>
                <a:cs typeface="Open Sans" panose="020B0606030504020204" pitchFamily="34" charset="0"/>
              </a:rPr>
              <a:t>​</a:t>
            </a:r>
          </a:p>
          <a:p>
            <a:pPr marL="0" indent="0" fontAlgn="base">
              <a:buNone/>
            </a:pPr>
            <a:endParaRPr lang="en-GB" sz="2000" dirty="0">
              <a:solidFill>
                <a:srgbClr val="010533"/>
              </a:solidFill>
              <a:latin typeface="Open Sans" panose="020B0606030504020204" pitchFamily="34" charset="0"/>
              <a:ea typeface="Open Sans" panose="020B0606030504020204" pitchFamily="34" charset="0"/>
              <a:cs typeface="Open Sans" panose="020B0606030504020204" pitchFamily="34" charset="0"/>
            </a:endParaRPr>
          </a:p>
          <a:p>
            <a:pPr fontAlgn="base">
              <a:spcAft>
                <a:spcPts val="1000"/>
              </a:spcAft>
            </a:pPr>
            <a:r>
              <a:rPr lang="en-GB" sz="2000" dirty="0">
                <a:solidFill>
                  <a:srgbClr val="010533"/>
                </a:solidFill>
                <a:latin typeface="Roboto" panose="02000000000000000000" pitchFamily="2" charset="0"/>
                <a:ea typeface="Roboto" panose="02000000000000000000" pitchFamily="2" charset="0"/>
                <a:cs typeface="Open Sans" panose="020B0606030504020204" pitchFamily="34" charset="0"/>
              </a:rPr>
              <a:t>People Like Us (</a:t>
            </a:r>
            <a:r>
              <a:rPr lang="en-GB" sz="2000" u="sng" dirty="0">
                <a:solidFill>
                  <a:srgbClr val="00B0F0"/>
                </a:solidFill>
                <a:latin typeface="Roboto" panose="02000000000000000000" pitchFamily="2" charset="0"/>
                <a:ea typeface="Roboto" panose="02000000000000000000" pitchFamily="2" charset="0"/>
                <a:cs typeface="Open Sans" panose="020B0606030504020204" pitchFamily="34" charset="0"/>
                <a:hlinkClick r:id="rId5">
                  <a:extLst>
                    <a:ext uri="{A12FA001-AC4F-418D-AE19-62706E023703}">
                      <ahyp:hlinkClr xmlns:ahyp="http://schemas.microsoft.com/office/drawing/2018/hyperlinkcolor" val="tx"/>
                    </a:ext>
                  </a:extLst>
                </a:hlinkClick>
              </a:rPr>
              <a:t>https://peoplelikeus.io</a:t>
            </a:r>
            <a:r>
              <a:rPr lang="en-GB" sz="2000" dirty="0">
                <a:solidFill>
                  <a:srgbClr val="010533"/>
                </a:solidFill>
                <a:latin typeface="Roboto" panose="02000000000000000000" pitchFamily="2" charset="0"/>
                <a:ea typeface="Roboto" panose="02000000000000000000" pitchFamily="2" charset="0"/>
                <a:cs typeface="Open Sans" panose="020B0606030504020204" pitchFamily="34" charset="0"/>
              </a:rPr>
              <a:t>) is a free online resource featuring STEM careers role models and is aimed at students aged 9-14.</a:t>
            </a:r>
            <a:r>
              <a:rPr lang="en-US" sz="2000" dirty="0">
                <a:solidFill>
                  <a:srgbClr val="010533"/>
                </a:solidFill>
                <a:latin typeface="Roboto" panose="02000000000000000000" pitchFamily="2" charset="0"/>
                <a:ea typeface="Roboto" panose="02000000000000000000" pitchFamily="2" charset="0"/>
                <a:cs typeface="Open Sans" panose="020B0606030504020204" pitchFamily="34" charset="0"/>
              </a:rPr>
              <a:t>​</a:t>
            </a:r>
          </a:p>
          <a:p>
            <a:pPr fontAlgn="base">
              <a:spcAft>
                <a:spcPts val="1000"/>
              </a:spcAft>
            </a:pPr>
            <a:r>
              <a:rPr lang="en-GB" sz="2000" dirty="0">
                <a:solidFill>
                  <a:srgbClr val="010533"/>
                </a:solidFill>
                <a:latin typeface="Roboto" panose="02000000000000000000" pitchFamily="2" charset="0"/>
                <a:ea typeface="Roboto" panose="02000000000000000000" pitchFamily="2" charset="0"/>
                <a:cs typeface="Open Sans" panose="020B0606030504020204" pitchFamily="34" charset="0"/>
              </a:rPr>
              <a:t>There are 11 people featured, from ordinary backgrounds, who have found a job they love in STEM. Many of them overcame difficulties in their school or home life.</a:t>
            </a:r>
            <a:r>
              <a:rPr lang="en-US" sz="2000" dirty="0">
                <a:solidFill>
                  <a:srgbClr val="010533"/>
                </a:solidFill>
                <a:latin typeface="Roboto" panose="02000000000000000000" pitchFamily="2" charset="0"/>
                <a:ea typeface="Roboto" panose="02000000000000000000" pitchFamily="2" charset="0"/>
                <a:cs typeface="Open Sans" panose="020B0606030504020204" pitchFamily="34" charset="0"/>
              </a:rPr>
              <a:t>​</a:t>
            </a:r>
          </a:p>
          <a:p>
            <a:pPr fontAlgn="base">
              <a:spcAft>
                <a:spcPts val="1000"/>
              </a:spcAft>
            </a:pPr>
            <a:r>
              <a:rPr lang="en-GB" sz="2000" dirty="0">
                <a:solidFill>
                  <a:srgbClr val="010533"/>
                </a:solidFill>
                <a:latin typeface="Roboto" panose="02000000000000000000" pitchFamily="2" charset="0"/>
                <a:ea typeface="Roboto" panose="02000000000000000000" pitchFamily="2" charset="0"/>
                <a:cs typeface="Open Sans" panose="020B0606030504020204" pitchFamily="34" charset="0"/>
              </a:rPr>
              <a:t>We hope that there are people here that your students will feel they can identify with, and perhaps learn something more about potential careers in STEM.</a:t>
            </a:r>
            <a:r>
              <a:rPr lang="en-US" sz="2000" dirty="0">
                <a:solidFill>
                  <a:srgbClr val="010533"/>
                </a:solidFill>
                <a:latin typeface="Roboto" panose="02000000000000000000" pitchFamily="2" charset="0"/>
                <a:ea typeface="Roboto" panose="02000000000000000000" pitchFamily="2" charset="0"/>
                <a:cs typeface="Open Sans" panose="020B0606030504020204" pitchFamily="34" charset="0"/>
              </a:rPr>
              <a:t>​</a:t>
            </a:r>
          </a:p>
          <a:p>
            <a:endParaRPr lang="en-US" dirty="0"/>
          </a:p>
        </p:txBody>
      </p:sp>
    </p:spTree>
    <p:extLst>
      <p:ext uri="{BB962C8B-B14F-4D97-AF65-F5344CB8AC3E}">
        <p14:creationId xmlns:p14="http://schemas.microsoft.com/office/powerpoint/2010/main" val="368168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CBAD725E-C349-8E47-9A34-7355FD52F2E0}"/>
              </a:ext>
            </a:extLst>
          </p:cNvPr>
          <p:cNvPicPr>
            <a:picLocks noChangeAspect="1"/>
          </p:cNvPicPr>
          <p:nvPr/>
        </p:nvPicPr>
        <p:blipFill>
          <a:blip r:embed="rId2"/>
          <a:stretch>
            <a:fillRect/>
          </a:stretch>
        </p:blipFill>
        <p:spPr>
          <a:xfrm>
            <a:off x="-859638" y="-36710"/>
            <a:ext cx="6856662" cy="6894710"/>
          </a:xfrm>
          <a:prstGeom prst="rect">
            <a:avLst/>
          </a:prstGeom>
        </p:spPr>
      </p:pic>
      <p:sp>
        <p:nvSpPr>
          <p:cNvPr id="17" name="Title 7">
            <a:extLst>
              <a:ext uri="{FF2B5EF4-FFF2-40B4-BE49-F238E27FC236}">
                <a16:creationId xmlns:a16="http://schemas.microsoft.com/office/drawing/2014/main" id="{7336E4AA-DDEB-D64F-A397-4700389E7C6B}"/>
              </a:ext>
            </a:extLst>
          </p:cNvPr>
          <p:cNvSpPr>
            <a:spLocks noGrp="1"/>
          </p:cNvSpPr>
          <p:nvPr>
            <p:ph type="title"/>
          </p:nvPr>
        </p:nvSpPr>
        <p:spPr>
          <a:xfrm>
            <a:off x="2901461" y="464798"/>
            <a:ext cx="5926016" cy="1325563"/>
          </a:xfrm>
        </p:spPr>
        <p:txBody>
          <a:bodyPr>
            <a:normAutofit/>
          </a:bodyPr>
          <a:lstStyle/>
          <a:p>
            <a:r>
              <a:rPr lang="en-GB" sz="3200" b="1" dirty="0">
                <a:latin typeface="Roboto" panose="02000000000000000000" pitchFamily="2" charset="0"/>
                <a:ea typeface="Roboto" panose="02000000000000000000" pitchFamily="2" charset="0"/>
              </a:rPr>
              <a:t>STEM</a:t>
            </a:r>
            <a:br>
              <a:rPr lang="en-GB" sz="3200" b="1" dirty="0">
                <a:latin typeface="Roboto" panose="02000000000000000000" pitchFamily="2" charset="0"/>
                <a:ea typeface="Roboto" panose="02000000000000000000" pitchFamily="2" charset="0"/>
              </a:rPr>
            </a:br>
            <a:r>
              <a:rPr lang="en-GB" sz="3200" dirty="0">
                <a:latin typeface="Roboto" panose="02000000000000000000" pitchFamily="2" charset="0"/>
                <a:ea typeface="Roboto" panose="02000000000000000000" pitchFamily="2" charset="0"/>
              </a:rPr>
              <a:t>Careers</a:t>
            </a:r>
            <a:endParaRPr lang="en-US" sz="3200" dirty="0">
              <a:latin typeface="Roboto" panose="02000000000000000000" pitchFamily="2" charset="0"/>
              <a:ea typeface="Roboto" panose="02000000000000000000" pitchFamily="2" charset="0"/>
            </a:endParaRPr>
          </a:p>
        </p:txBody>
      </p:sp>
      <p:sp>
        <p:nvSpPr>
          <p:cNvPr id="19" name="Content Placeholder 9">
            <a:extLst>
              <a:ext uri="{FF2B5EF4-FFF2-40B4-BE49-F238E27FC236}">
                <a16:creationId xmlns:a16="http://schemas.microsoft.com/office/drawing/2014/main" id="{791DAB90-9B71-7A40-AE08-2E20A6527EA8}"/>
              </a:ext>
            </a:extLst>
          </p:cNvPr>
          <p:cNvSpPr>
            <a:spLocks noGrp="1"/>
          </p:cNvSpPr>
          <p:nvPr>
            <p:ph idx="1"/>
          </p:nvPr>
        </p:nvSpPr>
        <p:spPr>
          <a:xfrm>
            <a:off x="1546612" y="1720613"/>
            <a:ext cx="9451812" cy="4621621"/>
          </a:xfrm>
        </p:spPr>
        <p:txBody>
          <a:bodyPr>
            <a:noAutofit/>
          </a:bodyPr>
          <a:lstStyle/>
          <a:p>
            <a:pPr marL="0" indent="0" fontAlgn="base">
              <a:spcAft>
                <a:spcPts val="1800"/>
              </a:spcAft>
              <a:buNone/>
            </a:pPr>
            <a:r>
              <a:rPr lang="en-GB" sz="3200" b="1" dirty="0">
                <a:latin typeface="Roboto" panose="02000000000000000000" pitchFamily="2" charset="0"/>
                <a:ea typeface="Roboto" panose="02000000000000000000" pitchFamily="2" charset="0"/>
              </a:rPr>
              <a:t>Instructions for teachers:</a:t>
            </a:r>
            <a:endParaRPr lang="en-GB" sz="3200" dirty="0">
              <a:latin typeface="Roboto" panose="02000000000000000000" pitchFamily="2" charset="0"/>
              <a:ea typeface="Roboto" panose="02000000000000000000" pitchFamily="2" charset="0"/>
            </a:endParaRPr>
          </a:p>
          <a:p>
            <a:pPr>
              <a:lnSpc>
                <a:spcPct val="120000"/>
              </a:lnSpc>
              <a:spcAft>
                <a:spcPts val="1000"/>
              </a:spcAft>
            </a:pPr>
            <a:r>
              <a:rPr lang="en-GB" sz="2000" dirty="0">
                <a:latin typeface="Roboto" panose="02000000000000000000" pitchFamily="2" charset="0"/>
                <a:ea typeface="Roboto" panose="02000000000000000000" pitchFamily="2" charset="0"/>
              </a:rPr>
              <a:t>The learning activity should take about 30 minutes and can be done in school or at home.</a:t>
            </a:r>
          </a:p>
          <a:p>
            <a:pPr>
              <a:lnSpc>
                <a:spcPct val="120000"/>
              </a:lnSpc>
              <a:spcAft>
                <a:spcPts val="1000"/>
              </a:spcAft>
            </a:pPr>
            <a:r>
              <a:rPr lang="en-GB" sz="2000" dirty="0">
                <a:latin typeface="Roboto" panose="02000000000000000000" pitchFamily="2" charset="0"/>
                <a:ea typeface="Roboto" panose="02000000000000000000" pitchFamily="2" charset="0"/>
              </a:rPr>
              <a:t>Each student needs access to the internet – on a computer, tablet or phone – ideally on their own, but can be in pairs.</a:t>
            </a:r>
          </a:p>
          <a:p>
            <a:pPr>
              <a:lnSpc>
                <a:spcPct val="120000"/>
              </a:lnSpc>
              <a:spcAft>
                <a:spcPts val="1000"/>
              </a:spcAft>
            </a:pPr>
            <a:r>
              <a:rPr lang="en-GB" sz="2000" dirty="0">
                <a:latin typeface="Roboto" panose="02000000000000000000" pitchFamily="2" charset="0"/>
                <a:ea typeface="Roboto" panose="02000000000000000000" pitchFamily="2" charset="0"/>
              </a:rPr>
              <a:t>The Student Worksheet can be printed, sent to students electronically or read aloud (it is reproduced on the following slides) and their answers can be written on the sheet, jotted down on a separate piece of paper or provided verbally.</a:t>
            </a:r>
          </a:p>
          <a:p>
            <a:pPr>
              <a:lnSpc>
                <a:spcPct val="120000"/>
              </a:lnSpc>
              <a:spcAft>
                <a:spcPts val="1000"/>
              </a:spcAft>
            </a:pPr>
            <a:r>
              <a:rPr lang="en-GB" sz="2000" dirty="0">
                <a:latin typeface="Roboto" panose="02000000000000000000" pitchFamily="2" charset="0"/>
                <a:ea typeface="Roboto" panose="02000000000000000000" pitchFamily="2" charset="0"/>
              </a:rPr>
              <a:t>There are some correct answers (see Teacher Answer Sheet) but the important thing is that they engage with the resource for at least 30 minutes.  </a:t>
            </a:r>
            <a:endParaRPr lang="en-US" sz="3600" dirty="0"/>
          </a:p>
        </p:txBody>
      </p:sp>
      <p:pic>
        <p:nvPicPr>
          <p:cNvPr id="3" name="Picture 2" descr="Logo&#10;&#10;Description automatically generated">
            <a:extLst>
              <a:ext uri="{FF2B5EF4-FFF2-40B4-BE49-F238E27FC236}">
                <a16:creationId xmlns:a16="http://schemas.microsoft.com/office/drawing/2014/main" id="{D1DBFC7B-0ADB-653E-21DF-5F83759DF4D4}"/>
              </a:ext>
            </a:extLst>
          </p:cNvPr>
          <p:cNvPicPr>
            <a:picLocks noChangeAspect="1"/>
          </p:cNvPicPr>
          <p:nvPr/>
        </p:nvPicPr>
        <p:blipFill>
          <a:blip r:embed="rId3"/>
          <a:stretch>
            <a:fillRect/>
          </a:stretch>
        </p:blipFill>
        <p:spPr>
          <a:xfrm>
            <a:off x="940188" y="542516"/>
            <a:ext cx="1533381" cy="1170128"/>
          </a:xfrm>
          <a:prstGeom prst="rect">
            <a:avLst/>
          </a:prstGeom>
        </p:spPr>
      </p:pic>
    </p:spTree>
    <p:extLst>
      <p:ext uri="{BB962C8B-B14F-4D97-AF65-F5344CB8AC3E}">
        <p14:creationId xmlns:p14="http://schemas.microsoft.com/office/powerpoint/2010/main" val="5458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223C2A9-1140-A646-9F15-F1775C894EE7}"/>
              </a:ext>
            </a:extLst>
          </p:cNvPr>
          <p:cNvPicPr>
            <a:picLocks noChangeAspect="1"/>
          </p:cNvPicPr>
          <p:nvPr/>
        </p:nvPicPr>
        <p:blipFill>
          <a:blip r:embed="rId3"/>
          <a:stretch>
            <a:fillRect/>
          </a:stretch>
        </p:blipFill>
        <p:spPr>
          <a:xfrm>
            <a:off x="3411416" y="-36710"/>
            <a:ext cx="6856662" cy="6894710"/>
          </a:xfrm>
          <a:prstGeom prst="rect">
            <a:avLst/>
          </a:prstGeom>
        </p:spPr>
      </p:pic>
      <p:sp>
        <p:nvSpPr>
          <p:cNvPr id="5" name="Title 7">
            <a:extLst>
              <a:ext uri="{FF2B5EF4-FFF2-40B4-BE49-F238E27FC236}">
                <a16:creationId xmlns:a16="http://schemas.microsoft.com/office/drawing/2014/main" id="{20C44DB2-48D3-344D-A488-9ED5270D81FD}"/>
              </a:ext>
            </a:extLst>
          </p:cNvPr>
          <p:cNvSpPr>
            <a:spLocks noGrp="1"/>
          </p:cNvSpPr>
          <p:nvPr>
            <p:ph type="title"/>
          </p:nvPr>
        </p:nvSpPr>
        <p:spPr>
          <a:xfrm>
            <a:off x="2901461" y="464798"/>
            <a:ext cx="5926016" cy="1325563"/>
          </a:xfrm>
        </p:spPr>
        <p:txBody>
          <a:bodyPr>
            <a:normAutofit/>
          </a:bodyPr>
          <a:lstStyle/>
          <a:p>
            <a:r>
              <a:rPr lang="en-GB" sz="3200" b="1" dirty="0">
                <a:solidFill>
                  <a:srgbClr val="010533"/>
                </a:solidFill>
                <a:latin typeface="Roboto" panose="02000000000000000000" pitchFamily="2" charset="0"/>
                <a:ea typeface="Roboto" panose="02000000000000000000" pitchFamily="2" charset="0"/>
              </a:rPr>
              <a:t>Worksheet</a:t>
            </a:r>
            <a:br>
              <a:rPr lang="en-GB" sz="3200" b="1" dirty="0">
                <a:solidFill>
                  <a:srgbClr val="010533"/>
                </a:solidFill>
                <a:latin typeface="Roboto" panose="02000000000000000000" pitchFamily="2" charset="0"/>
                <a:ea typeface="Roboto" panose="02000000000000000000" pitchFamily="2" charset="0"/>
              </a:rPr>
            </a:br>
            <a:r>
              <a:rPr lang="en-GB" sz="3200" dirty="0">
                <a:solidFill>
                  <a:srgbClr val="010533"/>
                </a:solidFill>
                <a:latin typeface="Roboto" panose="02000000000000000000" pitchFamily="2" charset="0"/>
                <a:ea typeface="Roboto" panose="02000000000000000000" pitchFamily="2" charset="0"/>
              </a:rPr>
              <a:t>page one</a:t>
            </a:r>
            <a:endParaRPr lang="en-US" sz="3200" dirty="0">
              <a:solidFill>
                <a:srgbClr val="010533"/>
              </a:solidFill>
              <a:latin typeface="Roboto" panose="02000000000000000000" pitchFamily="2" charset="0"/>
              <a:ea typeface="Roboto" panose="02000000000000000000" pitchFamily="2" charset="0"/>
            </a:endParaRPr>
          </a:p>
        </p:txBody>
      </p:sp>
      <p:pic>
        <p:nvPicPr>
          <p:cNvPr id="7" name="Picture 6" descr="Logo&#10;&#10;Description automatically generated">
            <a:extLst>
              <a:ext uri="{FF2B5EF4-FFF2-40B4-BE49-F238E27FC236}">
                <a16:creationId xmlns:a16="http://schemas.microsoft.com/office/drawing/2014/main" id="{2DE213EC-D685-8B44-9210-4BB7152B0DA5}"/>
              </a:ext>
            </a:extLst>
          </p:cNvPr>
          <p:cNvPicPr>
            <a:picLocks noChangeAspect="1"/>
          </p:cNvPicPr>
          <p:nvPr/>
        </p:nvPicPr>
        <p:blipFill>
          <a:blip r:embed="rId4"/>
          <a:stretch>
            <a:fillRect/>
          </a:stretch>
        </p:blipFill>
        <p:spPr>
          <a:xfrm>
            <a:off x="940188" y="542516"/>
            <a:ext cx="1533381" cy="1170128"/>
          </a:xfrm>
          <a:prstGeom prst="rect">
            <a:avLst/>
          </a:prstGeom>
        </p:spPr>
      </p:pic>
      <p:sp>
        <p:nvSpPr>
          <p:cNvPr id="8" name="Content Placeholder 9">
            <a:extLst>
              <a:ext uri="{FF2B5EF4-FFF2-40B4-BE49-F238E27FC236}">
                <a16:creationId xmlns:a16="http://schemas.microsoft.com/office/drawing/2014/main" id="{381C8FF1-E9C9-4349-9B51-9F14C3BC344A}"/>
              </a:ext>
            </a:extLst>
          </p:cNvPr>
          <p:cNvSpPr>
            <a:spLocks noGrp="1"/>
          </p:cNvSpPr>
          <p:nvPr>
            <p:ph idx="1"/>
          </p:nvPr>
        </p:nvSpPr>
        <p:spPr>
          <a:xfrm>
            <a:off x="1339949" y="2520000"/>
            <a:ext cx="4637942" cy="3839937"/>
          </a:xfrm>
        </p:spPr>
        <p:txBody>
          <a:bodyPr>
            <a:normAutofit/>
          </a:bodyPr>
          <a:lstStyle/>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To answer the questions below you will need to visit the People Like Us website at: </a:t>
            </a:r>
            <a:r>
              <a:rPr lang="en-GB" sz="2000" b="1" u="sng" dirty="0">
                <a:solidFill>
                  <a:srgbClr val="00B0F0"/>
                </a:solidFill>
                <a:latin typeface="Roboto" panose="02000000000000000000" pitchFamily="2" charset="0"/>
                <a:ea typeface="Roboto" panose="02000000000000000000" pitchFamily="2" charset="0"/>
                <a:cs typeface="Open Sans" panose="020B0606030504020204" pitchFamily="34" charset="0"/>
                <a:hlinkClick r:id="rId5">
                  <a:extLst>
                    <a:ext uri="{A12FA001-AC4F-418D-AE19-62706E023703}">
                      <ahyp:hlinkClr xmlns:ahyp="http://schemas.microsoft.com/office/drawing/2018/hyperlinkcolor" val="tx"/>
                    </a:ext>
                  </a:extLst>
                </a:hlinkClick>
              </a:rPr>
              <a:t>https://peoplelikeus.io</a:t>
            </a:r>
            <a:endParaRPr lang="en-GB" sz="2000" dirty="0">
              <a:latin typeface="Roboto" panose="02000000000000000000" pitchFamily="2" charset="0"/>
              <a:ea typeface="Roboto" panose="02000000000000000000" pitchFamily="2" charset="0"/>
              <a:cs typeface="Open Sans" panose="020B0606030504020204" pitchFamily="34" charset="0"/>
            </a:endParaRPr>
          </a:p>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Watch Jacob’s introduction and then play the game.</a:t>
            </a:r>
          </a:p>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What was your score on your first attempt at the game?   / 5</a:t>
            </a:r>
          </a:p>
          <a:p>
            <a:endParaRPr lang="en-US" dirty="0"/>
          </a:p>
        </p:txBody>
      </p:sp>
      <p:pic>
        <p:nvPicPr>
          <p:cNvPr id="3" name="Picture 2" descr="Table&#10;&#10;Description automatically generated">
            <a:extLst>
              <a:ext uri="{FF2B5EF4-FFF2-40B4-BE49-F238E27FC236}">
                <a16:creationId xmlns:a16="http://schemas.microsoft.com/office/drawing/2014/main" id="{908FE589-5CE9-C0F6-84CE-5954BAF5F3F6}"/>
              </a:ext>
            </a:extLst>
          </p:cNvPr>
          <p:cNvPicPr>
            <a:picLocks noChangeAspect="1"/>
          </p:cNvPicPr>
          <p:nvPr/>
        </p:nvPicPr>
        <p:blipFill>
          <a:blip r:embed="rId6"/>
          <a:stretch>
            <a:fillRect/>
          </a:stretch>
        </p:blipFill>
        <p:spPr>
          <a:xfrm>
            <a:off x="7066988" y="542517"/>
            <a:ext cx="4194123" cy="5915208"/>
          </a:xfrm>
          <a:prstGeom prst="rect">
            <a:avLst/>
          </a:prstGeom>
          <a:effectLst>
            <a:outerShdw blurRad="63500" sx="102000" sy="102000" algn="ctr" rotWithShape="0">
              <a:prstClr val="black">
                <a:alpha val="10000"/>
              </a:prstClr>
            </a:outerShdw>
          </a:effectLst>
        </p:spPr>
      </p:pic>
    </p:spTree>
    <p:extLst>
      <p:ext uri="{BB962C8B-B14F-4D97-AF65-F5344CB8AC3E}">
        <p14:creationId xmlns:p14="http://schemas.microsoft.com/office/powerpoint/2010/main" val="305585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223C2A9-1140-A646-9F15-F1775C894EE7}"/>
              </a:ext>
            </a:extLst>
          </p:cNvPr>
          <p:cNvPicPr>
            <a:picLocks noChangeAspect="1"/>
          </p:cNvPicPr>
          <p:nvPr/>
        </p:nvPicPr>
        <p:blipFill>
          <a:blip r:embed="rId3"/>
          <a:stretch>
            <a:fillRect/>
          </a:stretch>
        </p:blipFill>
        <p:spPr>
          <a:xfrm>
            <a:off x="3411416" y="-36710"/>
            <a:ext cx="6856662" cy="6894710"/>
          </a:xfrm>
          <a:prstGeom prst="rect">
            <a:avLst/>
          </a:prstGeom>
        </p:spPr>
      </p:pic>
      <p:sp>
        <p:nvSpPr>
          <p:cNvPr id="5" name="Title 7">
            <a:extLst>
              <a:ext uri="{FF2B5EF4-FFF2-40B4-BE49-F238E27FC236}">
                <a16:creationId xmlns:a16="http://schemas.microsoft.com/office/drawing/2014/main" id="{20C44DB2-48D3-344D-A488-9ED5270D81FD}"/>
              </a:ext>
            </a:extLst>
          </p:cNvPr>
          <p:cNvSpPr>
            <a:spLocks noGrp="1"/>
          </p:cNvSpPr>
          <p:nvPr>
            <p:ph type="title"/>
          </p:nvPr>
        </p:nvSpPr>
        <p:spPr>
          <a:xfrm>
            <a:off x="2901461" y="464798"/>
            <a:ext cx="5926016" cy="1325563"/>
          </a:xfrm>
        </p:spPr>
        <p:txBody>
          <a:bodyPr>
            <a:normAutofit/>
          </a:bodyPr>
          <a:lstStyle/>
          <a:p>
            <a:r>
              <a:rPr lang="en-GB" sz="3200" b="1" dirty="0">
                <a:solidFill>
                  <a:srgbClr val="010533"/>
                </a:solidFill>
                <a:latin typeface="Roboto" panose="02000000000000000000" pitchFamily="2" charset="0"/>
                <a:ea typeface="Roboto" panose="02000000000000000000" pitchFamily="2" charset="0"/>
              </a:rPr>
              <a:t>Worksheet</a:t>
            </a:r>
            <a:br>
              <a:rPr lang="en-GB" sz="3200" b="1" dirty="0">
                <a:solidFill>
                  <a:srgbClr val="010533"/>
                </a:solidFill>
                <a:latin typeface="Roboto" panose="02000000000000000000" pitchFamily="2" charset="0"/>
                <a:ea typeface="Roboto" panose="02000000000000000000" pitchFamily="2" charset="0"/>
              </a:rPr>
            </a:br>
            <a:r>
              <a:rPr lang="en-GB" sz="3200" dirty="0">
                <a:solidFill>
                  <a:srgbClr val="010533"/>
                </a:solidFill>
                <a:latin typeface="Roboto" panose="02000000000000000000" pitchFamily="2" charset="0"/>
                <a:ea typeface="Roboto" panose="02000000000000000000" pitchFamily="2" charset="0"/>
              </a:rPr>
              <a:t>page one</a:t>
            </a:r>
            <a:endParaRPr lang="en-US" sz="3200" dirty="0">
              <a:solidFill>
                <a:srgbClr val="010533"/>
              </a:solidFill>
              <a:latin typeface="Roboto" panose="02000000000000000000" pitchFamily="2" charset="0"/>
              <a:ea typeface="Roboto" panose="02000000000000000000" pitchFamily="2" charset="0"/>
            </a:endParaRPr>
          </a:p>
        </p:txBody>
      </p:sp>
      <p:pic>
        <p:nvPicPr>
          <p:cNvPr id="7" name="Picture 6" descr="Logo&#10;&#10;Description automatically generated">
            <a:extLst>
              <a:ext uri="{FF2B5EF4-FFF2-40B4-BE49-F238E27FC236}">
                <a16:creationId xmlns:a16="http://schemas.microsoft.com/office/drawing/2014/main" id="{2DE213EC-D685-8B44-9210-4BB7152B0DA5}"/>
              </a:ext>
            </a:extLst>
          </p:cNvPr>
          <p:cNvPicPr>
            <a:picLocks noChangeAspect="1"/>
          </p:cNvPicPr>
          <p:nvPr/>
        </p:nvPicPr>
        <p:blipFill>
          <a:blip r:embed="rId4"/>
          <a:stretch>
            <a:fillRect/>
          </a:stretch>
        </p:blipFill>
        <p:spPr>
          <a:xfrm>
            <a:off x="940188" y="542516"/>
            <a:ext cx="1533381" cy="1170128"/>
          </a:xfrm>
          <a:prstGeom prst="rect">
            <a:avLst/>
          </a:prstGeom>
        </p:spPr>
      </p:pic>
      <p:sp>
        <p:nvSpPr>
          <p:cNvPr id="8" name="Content Placeholder 9">
            <a:extLst>
              <a:ext uri="{FF2B5EF4-FFF2-40B4-BE49-F238E27FC236}">
                <a16:creationId xmlns:a16="http://schemas.microsoft.com/office/drawing/2014/main" id="{381C8FF1-E9C9-4349-9B51-9F14C3BC344A}"/>
              </a:ext>
            </a:extLst>
          </p:cNvPr>
          <p:cNvSpPr>
            <a:spLocks noGrp="1"/>
          </p:cNvSpPr>
          <p:nvPr>
            <p:ph idx="1"/>
          </p:nvPr>
        </p:nvSpPr>
        <p:spPr>
          <a:xfrm>
            <a:off x="1339200" y="2520000"/>
            <a:ext cx="4942728" cy="3544155"/>
          </a:xfrm>
        </p:spPr>
        <p:txBody>
          <a:bodyPr>
            <a:normAutofit/>
          </a:bodyPr>
          <a:lstStyle/>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Now meet the crew by choosing “Meet People Like Us” from the menu.</a:t>
            </a:r>
          </a:p>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Choose 3 people that look interesting to meet and spend 10 minutes getting to know them.  </a:t>
            </a:r>
          </a:p>
          <a:p>
            <a:pPr>
              <a:spcAft>
                <a:spcPts val="1000"/>
              </a:spcAft>
            </a:pPr>
            <a:r>
              <a:rPr lang="en-GB" sz="2000" dirty="0">
                <a:latin typeface="Roboto" panose="02000000000000000000" pitchFamily="2" charset="0"/>
                <a:ea typeface="Roboto" panose="02000000000000000000" pitchFamily="2" charset="0"/>
                <a:cs typeface="Open Sans" panose="020B0606030504020204" pitchFamily="34" charset="0"/>
              </a:rPr>
              <a:t>Then answer the questions about those 3 people</a:t>
            </a:r>
            <a:r>
              <a:rPr lang="en-GB" sz="2000" dirty="0">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pic>
        <p:nvPicPr>
          <p:cNvPr id="3" name="Picture 2" descr="Table&#10;&#10;Description automatically generated">
            <a:extLst>
              <a:ext uri="{FF2B5EF4-FFF2-40B4-BE49-F238E27FC236}">
                <a16:creationId xmlns:a16="http://schemas.microsoft.com/office/drawing/2014/main" id="{A1EB5700-3C93-2B44-A9E4-0683FED67B79}"/>
              </a:ext>
            </a:extLst>
          </p:cNvPr>
          <p:cNvPicPr>
            <a:picLocks noChangeAspect="1"/>
          </p:cNvPicPr>
          <p:nvPr/>
        </p:nvPicPr>
        <p:blipFill>
          <a:blip r:embed="rId5"/>
          <a:stretch>
            <a:fillRect/>
          </a:stretch>
        </p:blipFill>
        <p:spPr>
          <a:xfrm>
            <a:off x="7066989" y="464799"/>
            <a:ext cx="4249228" cy="5992926"/>
          </a:xfrm>
          <a:prstGeom prst="rect">
            <a:avLst/>
          </a:prstGeom>
          <a:effectLst>
            <a:outerShdw blurRad="63500" sx="102000" sy="102000" algn="ctr" rotWithShape="0">
              <a:prstClr val="black">
                <a:alpha val="10000"/>
              </a:prstClr>
            </a:outerShdw>
          </a:effectLst>
        </p:spPr>
      </p:pic>
    </p:spTree>
    <p:extLst>
      <p:ext uri="{BB962C8B-B14F-4D97-AF65-F5344CB8AC3E}">
        <p14:creationId xmlns:p14="http://schemas.microsoft.com/office/powerpoint/2010/main" val="177215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223C2A9-1140-A646-9F15-F1775C894EE7}"/>
              </a:ext>
            </a:extLst>
          </p:cNvPr>
          <p:cNvPicPr>
            <a:picLocks noChangeAspect="1"/>
          </p:cNvPicPr>
          <p:nvPr/>
        </p:nvPicPr>
        <p:blipFill>
          <a:blip r:embed="rId3"/>
          <a:stretch>
            <a:fillRect/>
          </a:stretch>
        </p:blipFill>
        <p:spPr>
          <a:xfrm>
            <a:off x="3411416" y="-36710"/>
            <a:ext cx="6856662" cy="6894710"/>
          </a:xfrm>
          <a:prstGeom prst="rect">
            <a:avLst/>
          </a:prstGeom>
        </p:spPr>
      </p:pic>
      <p:sp>
        <p:nvSpPr>
          <p:cNvPr id="5" name="Title 7">
            <a:extLst>
              <a:ext uri="{FF2B5EF4-FFF2-40B4-BE49-F238E27FC236}">
                <a16:creationId xmlns:a16="http://schemas.microsoft.com/office/drawing/2014/main" id="{20C44DB2-48D3-344D-A488-9ED5270D81FD}"/>
              </a:ext>
            </a:extLst>
          </p:cNvPr>
          <p:cNvSpPr>
            <a:spLocks noGrp="1"/>
          </p:cNvSpPr>
          <p:nvPr>
            <p:ph type="title"/>
          </p:nvPr>
        </p:nvSpPr>
        <p:spPr>
          <a:xfrm>
            <a:off x="2901461" y="464798"/>
            <a:ext cx="5926016" cy="1325563"/>
          </a:xfrm>
        </p:spPr>
        <p:txBody>
          <a:bodyPr>
            <a:normAutofit/>
          </a:bodyPr>
          <a:lstStyle/>
          <a:p>
            <a:r>
              <a:rPr lang="en-GB" sz="3200" b="1" dirty="0">
                <a:solidFill>
                  <a:srgbClr val="010533"/>
                </a:solidFill>
                <a:latin typeface="Roboto" panose="02000000000000000000" pitchFamily="2" charset="0"/>
                <a:ea typeface="Roboto" panose="02000000000000000000" pitchFamily="2" charset="0"/>
              </a:rPr>
              <a:t>Worksheet</a:t>
            </a:r>
            <a:br>
              <a:rPr lang="en-GB" sz="3200" b="1" dirty="0">
                <a:solidFill>
                  <a:srgbClr val="010533"/>
                </a:solidFill>
                <a:latin typeface="Roboto" panose="02000000000000000000" pitchFamily="2" charset="0"/>
                <a:ea typeface="Roboto" panose="02000000000000000000" pitchFamily="2" charset="0"/>
              </a:rPr>
            </a:br>
            <a:r>
              <a:rPr lang="en-GB" sz="3200" dirty="0">
                <a:solidFill>
                  <a:srgbClr val="010533"/>
                </a:solidFill>
                <a:latin typeface="Roboto" panose="02000000000000000000" pitchFamily="2" charset="0"/>
                <a:ea typeface="Roboto" panose="02000000000000000000" pitchFamily="2" charset="0"/>
              </a:rPr>
              <a:t>page two</a:t>
            </a:r>
            <a:endParaRPr lang="en-US" sz="3200" dirty="0">
              <a:solidFill>
                <a:srgbClr val="010533"/>
              </a:solidFill>
              <a:latin typeface="Roboto" panose="02000000000000000000" pitchFamily="2" charset="0"/>
              <a:ea typeface="Roboto" panose="02000000000000000000" pitchFamily="2" charset="0"/>
            </a:endParaRPr>
          </a:p>
        </p:txBody>
      </p:sp>
      <p:pic>
        <p:nvPicPr>
          <p:cNvPr id="7" name="Picture 6" descr="Logo&#10;&#10;Description automatically generated">
            <a:extLst>
              <a:ext uri="{FF2B5EF4-FFF2-40B4-BE49-F238E27FC236}">
                <a16:creationId xmlns:a16="http://schemas.microsoft.com/office/drawing/2014/main" id="{2DE213EC-D685-8B44-9210-4BB7152B0DA5}"/>
              </a:ext>
            </a:extLst>
          </p:cNvPr>
          <p:cNvPicPr>
            <a:picLocks noChangeAspect="1"/>
          </p:cNvPicPr>
          <p:nvPr/>
        </p:nvPicPr>
        <p:blipFill>
          <a:blip r:embed="rId4"/>
          <a:stretch>
            <a:fillRect/>
          </a:stretch>
        </p:blipFill>
        <p:spPr>
          <a:xfrm>
            <a:off x="940188" y="542516"/>
            <a:ext cx="1533381" cy="1170128"/>
          </a:xfrm>
          <a:prstGeom prst="rect">
            <a:avLst/>
          </a:prstGeom>
        </p:spPr>
      </p:pic>
      <p:pic>
        <p:nvPicPr>
          <p:cNvPr id="3" name="Picture 2">
            <a:extLst>
              <a:ext uri="{FF2B5EF4-FFF2-40B4-BE49-F238E27FC236}">
                <a16:creationId xmlns:a16="http://schemas.microsoft.com/office/drawing/2014/main" id="{E24BDDAB-03B3-E3E6-4CA4-60C9FD42CE62}"/>
              </a:ext>
            </a:extLst>
          </p:cNvPr>
          <p:cNvPicPr>
            <a:picLocks noChangeAspect="1"/>
          </p:cNvPicPr>
          <p:nvPr/>
        </p:nvPicPr>
        <p:blipFill>
          <a:blip r:embed="rId5"/>
          <a:srcRect/>
          <a:stretch/>
        </p:blipFill>
        <p:spPr>
          <a:xfrm>
            <a:off x="7072388" y="464799"/>
            <a:ext cx="4238982" cy="5990506"/>
          </a:xfrm>
          <a:prstGeom prst="rect">
            <a:avLst/>
          </a:prstGeom>
          <a:effectLst>
            <a:outerShdw blurRad="63500" sx="102000" sy="102000" algn="ctr" rotWithShape="0">
              <a:prstClr val="black">
                <a:alpha val="10000"/>
              </a:prstClr>
            </a:outerShdw>
          </a:effectLst>
        </p:spPr>
      </p:pic>
      <p:sp>
        <p:nvSpPr>
          <p:cNvPr id="14" name="Content Placeholder 9">
            <a:extLst>
              <a:ext uri="{FF2B5EF4-FFF2-40B4-BE49-F238E27FC236}">
                <a16:creationId xmlns:a16="http://schemas.microsoft.com/office/drawing/2014/main" id="{47926423-B58F-DAB3-D2FB-8703F2DAF698}"/>
              </a:ext>
            </a:extLst>
          </p:cNvPr>
          <p:cNvSpPr>
            <a:spLocks noGrp="1"/>
          </p:cNvSpPr>
          <p:nvPr/>
        </p:nvSpPr>
        <p:spPr>
          <a:xfrm>
            <a:off x="1339200" y="2520000"/>
            <a:ext cx="4779206" cy="4030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GB" sz="2000" dirty="0">
                <a:latin typeface="Roboto" panose="02000000000000000000" pitchFamily="2" charset="0"/>
                <a:ea typeface="Roboto" panose="02000000000000000000" pitchFamily="2" charset="0"/>
                <a:cs typeface="Open Sans"/>
              </a:rPr>
              <a:t>Now spend another 10 minutes exploring People like us and then answer the questions. </a:t>
            </a:r>
            <a:endParaRPr lang="en-GB" sz="2000" dirty="0">
              <a:latin typeface="Roboto" panose="02000000000000000000" pitchFamily="2" charset="0"/>
              <a:ea typeface="Roboto" panose="02000000000000000000" pitchFamily="2" charset="0"/>
              <a:cs typeface="Open Sans" panose="020B0606030504020204" pitchFamily="34" charset="0"/>
            </a:endParaRPr>
          </a:p>
          <a:p>
            <a:pPr>
              <a:spcAft>
                <a:spcPts val="1000"/>
              </a:spcAft>
            </a:pPr>
            <a:r>
              <a:rPr lang="en-GB" sz="2000" dirty="0">
                <a:latin typeface="Roboto" panose="02000000000000000000" pitchFamily="2" charset="0"/>
                <a:ea typeface="Roboto" panose="02000000000000000000" pitchFamily="2" charset="0"/>
                <a:cs typeface="Open Sans"/>
              </a:rPr>
              <a:t>Pick one person who you found particularly interesting or ‘like you’ and describe them in three words.</a:t>
            </a:r>
            <a:endParaRPr lang="en-GB" sz="2000" dirty="0">
              <a:latin typeface="Roboto" panose="02000000000000000000" pitchFamily="2" charset="0"/>
              <a:ea typeface="Roboto" panose="02000000000000000000" pitchFamily="2" charset="0"/>
              <a:cs typeface="Open Sans" panose="020B0606030504020204" pitchFamily="34" charset="0"/>
            </a:endParaRPr>
          </a:p>
          <a:p>
            <a:pPr>
              <a:spcAft>
                <a:spcPts val="1000"/>
              </a:spcAft>
            </a:pPr>
            <a:r>
              <a:rPr lang="en-GB" sz="2000" dirty="0">
                <a:latin typeface="Roboto" panose="02000000000000000000" pitchFamily="2" charset="0"/>
                <a:ea typeface="Roboto" panose="02000000000000000000" pitchFamily="2" charset="0"/>
                <a:cs typeface="Open Sans"/>
              </a:rPr>
              <a:t>What did you learn about working in science, technology, engineering or maths that you did not know before? </a:t>
            </a:r>
          </a:p>
          <a:p>
            <a:pPr>
              <a:spcAft>
                <a:spcPts val="1000"/>
              </a:spcAft>
            </a:pPr>
            <a:r>
              <a:rPr lang="en-GB" sz="2000" dirty="0">
                <a:latin typeface="Roboto" panose="02000000000000000000" pitchFamily="2" charset="0"/>
                <a:ea typeface="Roboto" panose="02000000000000000000" pitchFamily="2" charset="0"/>
                <a:cs typeface="Open Sans"/>
              </a:rPr>
              <a:t>Finally, have another go at playing the game. See what score you get this time. </a:t>
            </a:r>
            <a:endParaRPr lang="en-GB" sz="2000" dirty="0">
              <a:latin typeface="Roboto" panose="02000000000000000000" pitchFamily="2" charset="0"/>
              <a:ea typeface="Roboto" panose="02000000000000000000" pitchFamily="2" charset="0"/>
              <a:cs typeface="Open Sans" panose="020B0606030504020204" pitchFamily="34" charset="0"/>
            </a:endParaRPr>
          </a:p>
          <a:p>
            <a:endParaRPr lang="en-US" dirty="0"/>
          </a:p>
        </p:txBody>
      </p:sp>
    </p:spTree>
    <p:extLst>
      <p:ext uri="{BB962C8B-B14F-4D97-AF65-F5344CB8AC3E}">
        <p14:creationId xmlns:p14="http://schemas.microsoft.com/office/powerpoint/2010/main" val="3526342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22FACE9F9AC54BB9543957EFA05A4B" ma:contentTypeVersion="16" ma:contentTypeDescription="Create a new document." ma:contentTypeScope="" ma:versionID="45dc1560c994e98299e77e1f27de02e2">
  <xsd:schema xmlns:xsd="http://www.w3.org/2001/XMLSchema" xmlns:xs="http://www.w3.org/2001/XMLSchema" xmlns:p="http://schemas.microsoft.com/office/2006/metadata/properties" xmlns:ns2="4c0a2680-0f4d-454b-88da-c73a823778ba" xmlns:ns3="b3e6ac4d-6d3e-42d9-a079-53032eda86bd" targetNamespace="http://schemas.microsoft.com/office/2006/metadata/properties" ma:root="true" ma:fieldsID="b9f44cd871e9bf5e47370000ae2dabe6" ns2:_="" ns3:_="">
    <xsd:import namespace="4c0a2680-0f4d-454b-88da-c73a823778ba"/>
    <xsd:import namespace="b3e6ac4d-6d3e-42d9-a079-53032eda86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a2680-0f4d-454b-88da-c73a82377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59aee9-25d8-4141-a5b7-776d0594e0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e6ac4d-6d3e-42d9-a079-53032eda86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742e3-78b6-484d-8b09-a8d05500331b}" ma:internalName="TaxCatchAll" ma:showField="CatchAllData" ma:web="b3e6ac4d-6d3e-42d9-a079-53032eda86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0a2680-0f4d-454b-88da-c73a823778ba">
      <Terms xmlns="http://schemas.microsoft.com/office/infopath/2007/PartnerControls"/>
    </lcf76f155ced4ddcb4097134ff3c332f>
    <TaxCatchAll xmlns="b3e6ac4d-6d3e-42d9-a079-53032eda86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86FD9-131C-47AD-8980-1BE37A5459A3}">
  <ds:schemaRefs>
    <ds:schemaRef ds:uri="4c0a2680-0f4d-454b-88da-c73a823778ba"/>
    <ds:schemaRef ds:uri="b3e6ac4d-6d3e-42d9-a079-53032eda86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BBDA84-365F-47D4-B7F9-5E64BD71A6B8}">
  <ds:schemaRefs>
    <ds:schemaRef ds:uri="4c0a2680-0f4d-454b-88da-c73a823778ba"/>
    <ds:schemaRef ds:uri="b3e6ac4d-6d3e-42d9-a079-53032eda86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3EB1FF-3CD8-4227-B5DA-BE29894E12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4535</TotalTime>
  <Words>398</Words>
  <Application>Microsoft Macintosh PowerPoint</Application>
  <PresentationFormat>Widescreen</PresentationFormat>
  <Paragraphs>30</Paragraphs>
  <Slides>6</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ABC Ginto Nord Trial Medium</vt:lpstr>
      <vt:lpstr>Arial</vt:lpstr>
      <vt:lpstr>Calibri</vt:lpstr>
      <vt:lpstr>Calibri Light</vt:lpstr>
      <vt:lpstr>Open Sans</vt:lpstr>
      <vt:lpstr>Roboto</vt:lpstr>
      <vt:lpstr>Office Theme</vt:lpstr>
      <vt:lpstr>PowerPoint Presentation</vt:lpstr>
      <vt:lpstr>STEM Careers</vt:lpstr>
      <vt:lpstr>STEM Careers</vt:lpstr>
      <vt:lpstr>Worksheet page one</vt:lpstr>
      <vt:lpstr>Worksheet page one</vt:lpstr>
      <vt:lpstr>Worksheet page two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Like Us at STEAM2022– pre-event learning</dc:title>
  <dc:creator>Christina Astin</dc:creator>
  <cp:lastModifiedBy>Christina Astin</cp:lastModifiedBy>
  <cp:revision>34</cp:revision>
  <dcterms:created xsi:type="dcterms:W3CDTF">2022-08-18T10:47:01Z</dcterms:created>
  <dcterms:modified xsi:type="dcterms:W3CDTF">2023-05-11T14:29:15Z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0x010100AF22FACE9F9AC54BB9543957EFA05A4B</vt:lpwstr>
  </property>
  <property fmtid="{D5CDD505-2E9C-101B-9397-08002B2CF9AE}" pid="3" name="MediaServiceImageTags">
    <vt:lpwstr/>
  </property>
</Properties>
</file>